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11" r:id="rId3"/>
    <p:sldId id="269" r:id="rId4"/>
    <p:sldId id="281" r:id="rId5"/>
    <p:sldId id="282" r:id="rId6"/>
    <p:sldId id="283" r:id="rId7"/>
    <p:sldId id="257" r:id="rId8"/>
    <p:sldId id="258" r:id="rId9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310" r:id="rId18"/>
    <p:sldId id="305" r:id="rId19"/>
    <p:sldId id="306" r:id="rId20"/>
    <p:sldId id="307" r:id="rId21"/>
    <p:sldId id="294" r:id="rId22"/>
    <p:sldId id="295" r:id="rId23"/>
    <p:sldId id="297" r:id="rId24"/>
    <p:sldId id="298" r:id="rId25"/>
    <p:sldId id="299" r:id="rId26"/>
    <p:sldId id="300" r:id="rId27"/>
    <p:sldId id="302" r:id="rId28"/>
    <p:sldId id="296" r:id="rId29"/>
    <p:sldId id="308" r:id="rId30"/>
    <p:sldId id="309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 羽芃" initials="陈" lastIdx="1" clrIdx="0"/>
  <p:cmAuthor id="2" name="ros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39D"/>
    <a:srgbClr val="612A80"/>
    <a:srgbClr val="642B91"/>
    <a:srgbClr val="CEA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7826" name="Rectangle 2"/>
          <p:cNvSpPr>
            <a:spLocks noTextEdit="1"/>
          </p:cNvSpPr>
          <p:nvPr>
            <p:ph type="sldImg"/>
          </p:nvPr>
        </p:nvSpPr>
        <p:spPr>
          <a:xfrm>
            <a:off x="406400" y="750888"/>
            <a:ext cx="5853113" cy="3294062"/>
          </a:xfrm>
        </p:spPr>
      </p:sp>
      <p:sp>
        <p:nvSpPr>
          <p:cNvPr id="77827" name="Rectangle 3"/>
          <p:cNvSpPr/>
          <p:nvPr>
            <p:ph type="body"/>
          </p:nvPr>
        </p:nvSpPr>
        <p:spPr>
          <a:xfrm>
            <a:off x="534988" y="4384675"/>
            <a:ext cx="5780087" cy="3952875"/>
          </a:xfrm>
        </p:spPr>
        <p:txBody>
          <a:bodyPr vert="horz" wrap="square" anchor="t"/>
          <a:p>
            <a:pPr lvl="0"/>
            <a:endParaRPr lang="zh-CN" alt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8290" name="Rectangle 2"/>
          <p:cNvSpPr>
            <a:spLocks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268291" name="Rectangle 3"/>
          <p:cNvSpPr/>
          <p:nvPr>
            <p:ph type="body" idx="1"/>
          </p:nvPr>
        </p:nvSpPr>
        <p:spPr/>
        <p:txBody>
          <a:bodyPr vert="horz" wrap="square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その他"/>
          <p:cNvSpPr/>
          <p:nvPr userDrawn="1"/>
        </p:nvSpPr>
        <p:spPr>
          <a:xfrm>
            <a:off x="0" y="5949633"/>
            <a:ext cx="9137650" cy="820737"/>
          </a:xfrm>
          <a:custGeom>
            <a:avLst/>
            <a:gdLst/>
            <a:ahLst/>
            <a:cxnLst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3410"/>
                </a:lnTo>
                <a:lnTo>
                  <a:pt x="20833" y="2533"/>
                </a:lnTo>
                <a:lnTo>
                  <a:pt x="20103" y="1799"/>
                </a:lnTo>
                <a:lnTo>
                  <a:pt x="19391" y="1183"/>
                </a:lnTo>
                <a:lnTo>
                  <a:pt x="18715" y="733"/>
                </a:lnTo>
                <a:lnTo>
                  <a:pt x="18056" y="378"/>
                </a:lnTo>
                <a:lnTo>
                  <a:pt x="17425" y="165"/>
                </a:lnTo>
                <a:lnTo>
                  <a:pt x="16803" y="23"/>
                </a:lnTo>
                <a:lnTo>
                  <a:pt x="16208" y="0"/>
                </a:lnTo>
                <a:lnTo>
                  <a:pt x="15622" y="47"/>
                </a:lnTo>
                <a:lnTo>
                  <a:pt x="15045" y="165"/>
                </a:lnTo>
                <a:lnTo>
                  <a:pt x="14477" y="331"/>
                </a:lnTo>
                <a:lnTo>
                  <a:pt x="13918" y="591"/>
                </a:lnTo>
                <a:lnTo>
                  <a:pt x="13360" y="852"/>
                </a:lnTo>
                <a:lnTo>
                  <a:pt x="12801" y="1160"/>
                </a:lnTo>
                <a:lnTo>
                  <a:pt x="12242" y="1492"/>
                </a:lnTo>
                <a:lnTo>
                  <a:pt x="11674" y="1847"/>
                </a:lnTo>
                <a:lnTo>
                  <a:pt x="11106" y="2226"/>
                </a:lnTo>
                <a:lnTo>
                  <a:pt x="10520" y="2581"/>
                </a:lnTo>
                <a:lnTo>
                  <a:pt x="9934" y="2936"/>
                </a:lnTo>
                <a:lnTo>
                  <a:pt x="9321" y="3244"/>
                </a:lnTo>
                <a:lnTo>
                  <a:pt x="8699" y="3505"/>
                </a:lnTo>
                <a:lnTo>
                  <a:pt x="8050" y="3765"/>
                </a:lnTo>
                <a:lnTo>
                  <a:pt x="7383" y="3955"/>
                </a:lnTo>
                <a:lnTo>
                  <a:pt x="6697" y="4073"/>
                </a:lnTo>
                <a:lnTo>
                  <a:pt x="5985" y="4144"/>
                </a:lnTo>
                <a:lnTo>
                  <a:pt x="5237" y="4097"/>
                </a:lnTo>
                <a:lnTo>
                  <a:pt x="4462" y="3978"/>
                </a:lnTo>
                <a:lnTo>
                  <a:pt x="3641" y="3765"/>
                </a:lnTo>
                <a:lnTo>
                  <a:pt x="2794" y="3410"/>
                </a:lnTo>
                <a:lnTo>
                  <a:pt x="1902" y="2984"/>
                </a:lnTo>
                <a:lnTo>
                  <a:pt x="973" y="2391"/>
                </a:lnTo>
                <a:lnTo>
                  <a:pt x="0" y="1681"/>
                </a:lnTo>
                <a:lnTo>
                  <a:pt x="0" y="21600"/>
                </a:lnTo>
              </a:path>
            </a:pathLst>
          </a:custGeom>
          <a:solidFill>
            <a:srgbClr val="9ED3D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2" name="その他"/>
          <p:cNvSpPr/>
          <p:nvPr userDrawn="1"/>
        </p:nvSpPr>
        <p:spPr>
          <a:xfrm>
            <a:off x="1905" y="6138228"/>
            <a:ext cx="9140825" cy="739775"/>
          </a:xfrm>
          <a:custGeom>
            <a:avLst/>
            <a:gdLst/>
            <a:ahLst/>
            <a:cxnLst/>
            <a:pathLst>
              <a:path w="21600" h="21600">
                <a:moveTo>
                  <a:pt x="0" y="0"/>
                </a:moveTo>
                <a:lnTo>
                  <a:pt x="973" y="645"/>
                </a:lnTo>
                <a:lnTo>
                  <a:pt x="1902" y="1210"/>
                </a:lnTo>
                <a:lnTo>
                  <a:pt x="2794" y="1667"/>
                </a:lnTo>
                <a:lnTo>
                  <a:pt x="3641" y="2044"/>
                </a:lnTo>
                <a:lnTo>
                  <a:pt x="4462" y="2313"/>
                </a:lnTo>
                <a:lnTo>
                  <a:pt x="5237" y="2501"/>
                </a:lnTo>
                <a:lnTo>
                  <a:pt x="5985" y="2636"/>
                </a:lnTo>
                <a:lnTo>
                  <a:pt x="6697" y="2716"/>
                </a:lnTo>
                <a:lnTo>
                  <a:pt x="7383" y="2743"/>
                </a:lnTo>
                <a:lnTo>
                  <a:pt x="8050" y="2689"/>
                </a:lnTo>
                <a:lnTo>
                  <a:pt x="8699" y="2609"/>
                </a:lnTo>
                <a:lnTo>
                  <a:pt x="9321" y="2474"/>
                </a:lnTo>
                <a:lnTo>
                  <a:pt x="9934" y="2340"/>
                </a:lnTo>
                <a:lnTo>
                  <a:pt x="10520" y="2205"/>
                </a:lnTo>
                <a:lnTo>
                  <a:pt x="11106" y="2017"/>
                </a:lnTo>
                <a:lnTo>
                  <a:pt x="11674" y="1855"/>
                </a:lnTo>
                <a:lnTo>
                  <a:pt x="12242" y="1694"/>
                </a:lnTo>
                <a:lnTo>
                  <a:pt x="12801" y="1532"/>
                </a:lnTo>
                <a:lnTo>
                  <a:pt x="13360" y="1398"/>
                </a:lnTo>
                <a:lnTo>
                  <a:pt x="13918" y="1291"/>
                </a:lnTo>
                <a:lnTo>
                  <a:pt x="14477" y="1237"/>
                </a:lnTo>
                <a:lnTo>
                  <a:pt x="15045" y="1210"/>
                </a:lnTo>
                <a:lnTo>
                  <a:pt x="15622" y="1237"/>
                </a:lnTo>
                <a:lnTo>
                  <a:pt x="16208" y="1318"/>
                </a:lnTo>
                <a:lnTo>
                  <a:pt x="16803" y="1452"/>
                </a:lnTo>
                <a:lnTo>
                  <a:pt x="17425" y="1667"/>
                </a:lnTo>
                <a:lnTo>
                  <a:pt x="18056" y="1963"/>
                </a:lnTo>
                <a:lnTo>
                  <a:pt x="18715" y="2367"/>
                </a:lnTo>
                <a:lnTo>
                  <a:pt x="19391" y="2851"/>
                </a:lnTo>
                <a:lnTo>
                  <a:pt x="20103" y="3442"/>
                </a:lnTo>
                <a:lnTo>
                  <a:pt x="20833" y="4142"/>
                </a:lnTo>
                <a:lnTo>
                  <a:pt x="21600" y="497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033" name="图片 4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50" y="6244908"/>
            <a:ext cx="2460625" cy="633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15150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31C758C-AC63-460D-8489-4511C4F2B687}" type="datetime1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FAB86492-7850-4FBD-B828-454AB02D8CF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方正榜书楷简体" panose="02000000000000000000" charset="-122"/>
                <a:ea typeface="方正榜书楷简体" panose="020000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000">
                <a:latin typeface="方正粗金陵简体" panose="02000000000000000000" charset="-122"/>
                <a:ea typeface="方正粗金陵简体" panose="02000000000000000000" charset="-122"/>
              </a:defRPr>
            </a:lvl1pPr>
            <a:lvl2pPr>
              <a:lnSpc>
                <a:spcPct val="150000"/>
              </a:lnSpc>
              <a:defRPr sz="1800">
                <a:latin typeface="方正粗金陵简体" panose="02000000000000000000" charset="-122"/>
                <a:ea typeface="方正粗金陵简体" panose="02000000000000000000" charset="-122"/>
              </a:defRPr>
            </a:lvl2pPr>
            <a:lvl3pPr>
              <a:lnSpc>
                <a:spcPct val="150000"/>
              </a:lnSpc>
              <a:defRPr sz="1600">
                <a:latin typeface="方正粗金陵简体" panose="02000000000000000000" charset="-122"/>
                <a:ea typeface="方正粗金陵简体" panose="02000000000000000000" charset="-122"/>
              </a:defRPr>
            </a:lvl3pPr>
            <a:lvl4pPr>
              <a:lnSpc>
                <a:spcPct val="150000"/>
              </a:lnSpc>
              <a:defRPr sz="1400">
                <a:latin typeface="方正粗金陵简体" panose="02000000000000000000" charset="-122"/>
                <a:ea typeface="方正粗金陵简体" panose="02000000000000000000" charset="-122"/>
              </a:defRPr>
            </a:lvl4pPr>
            <a:lvl5pPr>
              <a:lnSpc>
                <a:spcPct val="150000"/>
              </a:lnSpc>
              <a:defRPr sz="900">
                <a:latin typeface="方正粗金陵简体" panose="02000000000000000000" charset="-122"/>
                <a:ea typeface="方正粗金陵简体" panose="02000000000000000000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その他"/>
          <p:cNvSpPr/>
          <p:nvPr userDrawn="1"/>
        </p:nvSpPr>
        <p:spPr>
          <a:xfrm>
            <a:off x="0" y="5949633"/>
            <a:ext cx="9137650" cy="820737"/>
          </a:xfrm>
          <a:custGeom>
            <a:avLst/>
            <a:gdLst/>
            <a:ahLst/>
            <a:cxnLst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3410"/>
                </a:lnTo>
                <a:lnTo>
                  <a:pt x="20833" y="2533"/>
                </a:lnTo>
                <a:lnTo>
                  <a:pt x="20103" y="1799"/>
                </a:lnTo>
                <a:lnTo>
                  <a:pt x="19391" y="1183"/>
                </a:lnTo>
                <a:lnTo>
                  <a:pt x="18715" y="733"/>
                </a:lnTo>
                <a:lnTo>
                  <a:pt x="18056" y="378"/>
                </a:lnTo>
                <a:lnTo>
                  <a:pt x="17425" y="165"/>
                </a:lnTo>
                <a:lnTo>
                  <a:pt x="16803" y="23"/>
                </a:lnTo>
                <a:lnTo>
                  <a:pt x="16208" y="0"/>
                </a:lnTo>
                <a:lnTo>
                  <a:pt x="15622" y="47"/>
                </a:lnTo>
                <a:lnTo>
                  <a:pt x="15045" y="165"/>
                </a:lnTo>
                <a:lnTo>
                  <a:pt x="14477" y="331"/>
                </a:lnTo>
                <a:lnTo>
                  <a:pt x="13918" y="591"/>
                </a:lnTo>
                <a:lnTo>
                  <a:pt x="13360" y="852"/>
                </a:lnTo>
                <a:lnTo>
                  <a:pt x="12801" y="1160"/>
                </a:lnTo>
                <a:lnTo>
                  <a:pt x="12242" y="1492"/>
                </a:lnTo>
                <a:lnTo>
                  <a:pt x="11674" y="1847"/>
                </a:lnTo>
                <a:lnTo>
                  <a:pt x="11106" y="2226"/>
                </a:lnTo>
                <a:lnTo>
                  <a:pt x="10520" y="2581"/>
                </a:lnTo>
                <a:lnTo>
                  <a:pt x="9934" y="2936"/>
                </a:lnTo>
                <a:lnTo>
                  <a:pt x="9321" y="3244"/>
                </a:lnTo>
                <a:lnTo>
                  <a:pt x="8699" y="3505"/>
                </a:lnTo>
                <a:lnTo>
                  <a:pt x="8050" y="3765"/>
                </a:lnTo>
                <a:lnTo>
                  <a:pt x="7383" y="3955"/>
                </a:lnTo>
                <a:lnTo>
                  <a:pt x="6697" y="4073"/>
                </a:lnTo>
                <a:lnTo>
                  <a:pt x="5985" y="4144"/>
                </a:lnTo>
                <a:lnTo>
                  <a:pt x="5237" y="4097"/>
                </a:lnTo>
                <a:lnTo>
                  <a:pt x="4462" y="3978"/>
                </a:lnTo>
                <a:lnTo>
                  <a:pt x="3641" y="3765"/>
                </a:lnTo>
                <a:lnTo>
                  <a:pt x="2794" y="3410"/>
                </a:lnTo>
                <a:lnTo>
                  <a:pt x="1902" y="2984"/>
                </a:lnTo>
                <a:lnTo>
                  <a:pt x="973" y="2391"/>
                </a:lnTo>
                <a:lnTo>
                  <a:pt x="0" y="1681"/>
                </a:lnTo>
                <a:lnTo>
                  <a:pt x="0" y="21600"/>
                </a:lnTo>
              </a:path>
            </a:pathLst>
          </a:custGeom>
          <a:solidFill>
            <a:srgbClr val="9ED3D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2" name="その他"/>
          <p:cNvSpPr/>
          <p:nvPr userDrawn="1"/>
        </p:nvSpPr>
        <p:spPr>
          <a:xfrm>
            <a:off x="3175" y="6130608"/>
            <a:ext cx="9140825" cy="739775"/>
          </a:xfrm>
          <a:custGeom>
            <a:avLst/>
            <a:gdLst/>
            <a:ahLst/>
            <a:cxnLst/>
            <a:pathLst>
              <a:path w="21600" h="21600">
                <a:moveTo>
                  <a:pt x="0" y="0"/>
                </a:moveTo>
                <a:lnTo>
                  <a:pt x="973" y="645"/>
                </a:lnTo>
                <a:lnTo>
                  <a:pt x="1902" y="1210"/>
                </a:lnTo>
                <a:lnTo>
                  <a:pt x="2794" y="1667"/>
                </a:lnTo>
                <a:lnTo>
                  <a:pt x="3641" y="2044"/>
                </a:lnTo>
                <a:lnTo>
                  <a:pt x="4462" y="2313"/>
                </a:lnTo>
                <a:lnTo>
                  <a:pt x="5237" y="2501"/>
                </a:lnTo>
                <a:lnTo>
                  <a:pt x="5985" y="2636"/>
                </a:lnTo>
                <a:lnTo>
                  <a:pt x="6697" y="2716"/>
                </a:lnTo>
                <a:lnTo>
                  <a:pt x="7383" y="2743"/>
                </a:lnTo>
                <a:lnTo>
                  <a:pt x="8050" y="2689"/>
                </a:lnTo>
                <a:lnTo>
                  <a:pt x="8699" y="2609"/>
                </a:lnTo>
                <a:lnTo>
                  <a:pt x="9321" y="2474"/>
                </a:lnTo>
                <a:lnTo>
                  <a:pt x="9934" y="2340"/>
                </a:lnTo>
                <a:lnTo>
                  <a:pt x="10520" y="2205"/>
                </a:lnTo>
                <a:lnTo>
                  <a:pt x="11106" y="2017"/>
                </a:lnTo>
                <a:lnTo>
                  <a:pt x="11674" y="1855"/>
                </a:lnTo>
                <a:lnTo>
                  <a:pt x="12242" y="1694"/>
                </a:lnTo>
                <a:lnTo>
                  <a:pt x="12801" y="1532"/>
                </a:lnTo>
                <a:lnTo>
                  <a:pt x="13360" y="1398"/>
                </a:lnTo>
                <a:lnTo>
                  <a:pt x="13918" y="1291"/>
                </a:lnTo>
                <a:lnTo>
                  <a:pt x="14477" y="1237"/>
                </a:lnTo>
                <a:lnTo>
                  <a:pt x="15045" y="1210"/>
                </a:lnTo>
                <a:lnTo>
                  <a:pt x="15622" y="1237"/>
                </a:lnTo>
                <a:lnTo>
                  <a:pt x="16208" y="1318"/>
                </a:lnTo>
                <a:lnTo>
                  <a:pt x="16803" y="1452"/>
                </a:lnTo>
                <a:lnTo>
                  <a:pt x="17425" y="1667"/>
                </a:lnTo>
                <a:lnTo>
                  <a:pt x="18056" y="1963"/>
                </a:lnTo>
                <a:lnTo>
                  <a:pt x="18715" y="2367"/>
                </a:lnTo>
                <a:lnTo>
                  <a:pt x="19391" y="2851"/>
                </a:lnTo>
                <a:lnTo>
                  <a:pt x="20103" y="3442"/>
                </a:lnTo>
                <a:lnTo>
                  <a:pt x="20833" y="4142"/>
                </a:lnTo>
                <a:lnTo>
                  <a:pt x="21600" y="497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033" name="图片 4" descr="logo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3370" y="6237288"/>
            <a:ext cx="2460625" cy="633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69988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方正榜书楷简体" panose="02000000000000000000" charset="-122"/>
          <a:ea typeface="方正榜书楷简体" panose="02000000000000000000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方正粗金陵简体" panose="02000000000000000000" charset="-122"/>
          <a:ea typeface="方正粗金陵简体" panose="02000000000000000000" charset="-122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–"/>
        <a:defRPr sz="1800" b="0" kern="1200">
          <a:solidFill>
            <a:schemeClr val="tx1"/>
          </a:solidFill>
          <a:latin typeface="方正粗金陵简体" panose="02000000000000000000" charset="-122"/>
          <a:ea typeface="方正粗金陵简体" panose="02000000000000000000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方正粗金陵简体" panose="02000000000000000000" charset="-122"/>
          <a:ea typeface="方正粗金陵简体" panose="02000000000000000000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–"/>
        <a:defRPr sz="1400" b="0" kern="1200">
          <a:solidFill>
            <a:schemeClr val="tx1"/>
          </a:solidFill>
          <a:latin typeface="方正粗金陵简体" panose="02000000000000000000" charset="-122"/>
          <a:ea typeface="方正粗金陵简体" panose="02000000000000000000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»"/>
        <a:defRPr sz="900" b="0" kern="1200">
          <a:solidFill>
            <a:schemeClr val="tx1"/>
          </a:solidFill>
          <a:latin typeface="方正粗金陵简体" panose="02000000000000000000" charset="-122"/>
          <a:ea typeface="方正粗金陵简体" panose="02000000000000000000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56321" descr="d4bed9c8a387136466f854"/>
          <p:cNvPicPr>
            <a:picLocks noChangeAspect="1"/>
          </p:cNvPicPr>
          <p:nvPr/>
        </p:nvPicPr>
        <p:blipFill>
          <a:blip r:embed="rId1">
            <a:lum bright="12000" contrast="36000"/>
          </a:blip>
          <a:stretch>
            <a:fillRect/>
          </a:stretch>
        </p:blipFill>
        <p:spPr>
          <a:xfrm>
            <a:off x="0" y="-13017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957320"/>
            <a:ext cx="7772400" cy="1470025"/>
          </a:xfrm>
        </p:spPr>
        <p:txBody>
          <a:bodyPr/>
          <a:p>
            <a:r>
              <a:rPr lang="zh-CN" alt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屏显雅宋简体" panose="02010600010101010101" charset="-122"/>
                <a:ea typeface="方正屏显雅宋简体" panose="02010600010101010101" charset="-122"/>
                <a:cs typeface="方正屏显雅宋简体" panose="02010600010101010101" charset="-122"/>
              </a:rPr>
              <a:t>当大老鹰遇见小兔子</a:t>
            </a:r>
            <a:br>
              <a:rPr lang="zh-CN" alt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屏显雅宋简体" panose="02010600010101010101" charset="-122"/>
                <a:ea typeface="方正屏显雅宋简体" panose="02010600010101010101" charset="-122"/>
                <a:cs typeface="方正屏显雅宋简体" panose="02010600010101010101" charset="-122"/>
              </a:rPr>
            </a:b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屏显雅宋简体" panose="02010600010101010101" charset="-122"/>
                <a:ea typeface="方正屏显雅宋简体" panose="02010600010101010101" charset="-122"/>
                <a:cs typeface="方正屏显雅宋简体" panose="02010600010101010101" charset="-122"/>
              </a:rPr>
              <a:t>互联网治理制度的建构与变迁</a:t>
            </a:r>
            <a:r>
              <a: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50185" y="5355590"/>
            <a:ext cx="3499485" cy="113665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榜书楷简体" panose="02000000000000000000" charset="-122"/>
                <a:ea typeface="方正榜书楷简体" panose="02000000000000000000" charset="-122"/>
              </a:rPr>
              <a:t>曾 润 喜</a:t>
            </a:r>
            <a:endParaRPr lang="zh-CN" altLang="en-US" sz="28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榜书楷简体" panose="02000000000000000000" charset="-122"/>
              <a:ea typeface="方正榜书楷简体" panose="02000000000000000000" charset="-122"/>
            </a:endParaRPr>
          </a:p>
        </p:txBody>
      </p:sp>
      <p:pic>
        <p:nvPicPr>
          <p:cNvPr id="1033" name="图片 4" descr="logo"/>
          <p:cNvPicPr>
            <a:picLocks noChangeAspect="1"/>
          </p:cNvPicPr>
          <p:nvPr userDrawn="1"/>
        </p:nvPicPr>
        <p:blipFill>
          <a:blip r:embed="rId2">
            <a:lum bright="-6000" contrast="54000"/>
          </a:blip>
          <a:stretch>
            <a:fillRect/>
          </a:stretch>
        </p:blipFill>
        <p:spPr>
          <a:xfrm>
            <a:off x="5446395" y="402590"/>
            <a:ext cx="3176270" cy="817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7266" name="Rectangle 20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001000" cy="1216025"/>
          </a:xfrm>
        </p:spPr>
        <p:txBody>
          <a:bodyPr vert="horz" wrap="square" anchor="b"/>
          <a:p>
            <a:pPr eaLnBrk="1" hangingPunct="1"/>
            <a:r>
              <a:rPr lang="zh-CN" altLang="en-US" sz="3400" dirty="0"/>
              <a:t>亨廷顿</a:t>
            </a:r>
            <a:r>
              <a:rPr lang="en-US" altLang="zh-CN" sz="3400" dirty="0"/>
              <a:t>—</a:t>
            </a:r>
            <a:r>
              <a:rPr lang="zh-CN" altLang="en-US" sz="3400" dirty="0"/>
              <a:t>变革中的社会秩序</a:t>
            </a:r>
            <a:endParaRPr lang="zh-CN" altLang="en-US" sz="3400" dirty="0"/>
          </a:p>
        </p:txBody>
      </p:sp>
      <p:sp>
        <p:nvSpPr>
          <p:cNvPr id="267267" name="Line 4"/>
          <p:cNvSpPr/>
          <p:nvPr/>
        </p:nvSpPr>
        <p:spPr>
          <a:xfrm>
            <a:off x="2768918" y="2253298"/>
            <a:ext cx="0" cy="28082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7268" name="Line 5"/>
          <p:cNvSpPr/>
          <p:nvPr/>
        </p:nvSpPr>
        <p:spPr>
          <a:xfrm>
            <a:off x="2768918" y="5061585"/>
            <a:ext cx="439261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7269" name="Line 6"/>
          <p:cNvSpPr/>
          <p:nvPr/>
        </p:nvSpPr>
        <p:spPr>
          <a:xfrm flipV="1">
            <a:off x="2768918" y="2397760"/>
            <a:ext cx="3529012" cy="26638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7270" name="Freeform 7"/>
          <p:cNvSpPr/>
          <p:nvPr/>
        </p:nvSpPr>
        <p:spPr>
          <a:xfrm>
            <a:off x="2768918" y="2205673"/>
            <a:ext cx="3240087" cy="2855912"/>
          </a:xfrm>
          <a:custGeom>
            <a:avLst/>
            <a:gdLst>
              <a:gd name="txL" fmla="*/ 0 w 2041"/>
              <a:gd name="txT" fmla="*/ 0 h 1799"/>
              <a:gd name="txR" fmla="*/ 2041 w 2041"/>
              <a:gd name="txB" fmla="*/ 1799 h 179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41" h="1799">
                <a:moveTo>
                  <a:pt x="0" y="1799"/>
                </a:moveTo>
                <a:cubicBezTo>
                  <a:pt x="166" y="1417"/>
                  <a:pt x="333" y="1036"/>
                  <a:pt x="635" y="756"/>
                </a:cubicBezTo>
                <a:cubicBezTo>
                  <a:pt x="937" y="476"/>
                  <a:pt x="1587" y="242"/>
                  <a:pt x="1814" y="121"/>
                </a:cubicBezTo>
                <a:cubicBezTo>
                  <a:pt x="2041" y="0"/>
                  <a:pt x="2018" y="15"/>
                  <a:pt x="1996" y="3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7271" name="Freeform 8"/>
          <p:cNvSpPr/>
          <p:nvPr/>
        </p:nvSpPr>
        <p:spPr>
          <a:xfrm>
            <a:off x="2768918" y="2613660"/>
            <a:ext cx="3600450" cy="2447925"/>
          </a:xfrm>
          <a:custGeom>
            <a:avLst/>
            <a:gdLst>
              <a:gd name="txL" fmla="*/ 0 w 2268"/>
              <a:gd name="txT" fmla="*/ 0 h 1542"/>
              <a:gd name="txR" fmla="*/ 2268 w 2268"/>
              <a:gd name="txB" fmla="*/ 1542 h 1542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268" h="1542">
                <a:moveTo>
                  <a:pt x="0" y="1542"/>
                </a:moveTo>
                <a:cubicBezTo>
                  <a:pt x="514" y="1421"/>
                  <a:pt x="1028" y="1300"/>
                  <a:pt x="1406" y="1043"/>
                </a:cubicBezTo>
                <a:cubicBezTo>
                  <a:pt x="1784" y="786"/>
                  <a:pt x="2026" y="393"/>
                  <a:pt x="226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7272" name="Text Box 9"/>
          <p:cNvSpPr txBox="1"/>
          <p:nvPr/>
        </p:nvSpPr>
        <p:spPr>
          <a:xfrm>
            <a:off x="2173288" y="2906078"/>
            <a:ext cx="48895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制</a:t>
            </a:r>
            <a:endParaRPr lang="zh-CN" altLang="en-US" sz="24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度</a:t>
            </a:r>
            <a:endParaRPr lang="zh-CN" altLang="en-US" sz="24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化</a:t>
            </a:r>
            <a:endParaRPr lang="zh-CN" altLang="en-US" sz="24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273" name="Text Box 10"/>
          <p:cNvSpPr txBox="1"/>
          <p:nvPr/>
        </p:nvSpPr>
        <p:spPr>
          <a:xfrm>
            <a:off x="4257993" y="5138103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社会变迁</a:t>
            </a:r>
            <a:endParaRPr lang="zh-CN" altLang="en-US" sz="24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274" name="TextBox 9"/>
          <p:cNvSpPr txBox="1"/>
          <p:nvPr/>
        </p:nvSpPr>
        <p:spPr>
          <a:xfrm>
            <a:off x="2289493" y="2129473"/>
            <a:ext cx="285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275" name="TextBox 10"/>
          <p:cNvSpPr txBox="1"/>
          <p:nvPr/>
        </p:nvSpPr>
        <p:spPr>
          <a:xfrm>
            <a:off x="6790055" y="5071110"/>
            <a:ext cx="2857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椭圆 8"/>
          <p:cNvSpPr/>
          <p:nvPr/>
        </p:nvSpPr>
        <p:spPr>
          <a:xfrm>
            <a:off x="4396979" y="2208848"/>
            <a:ext cx="2153841" cy="1106091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  <p:sp>
        <p:nvSpPr>
          <p:cNvPr id="3" name="椭圆 2"/>
          <p:cNvSpPr/>
          <p:nvPr/>
        </p:nvSpPr>
        <p:spPr>
          <a:xfrm>
            <a:off x="2078831" y="3881676"/>
            <a:ext cx="2153841" cy="1106091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  <p:sp>
        <p:nvSpPr>
          <p:cNvPr id="11267" name="标题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ctr"/>
          <a:p>
            <a:r>
              <a:rPr lang="zh-CN" altLang="en-US" b="1">
                <a:sym typeface="宋体" panose="02010600030101010101" pitchFamily="2" charset="-122"/>
              </a:rPr>
              <a:t>国家与社会关系</a:t>
            </a:r>
            <a:endParaRPr lang="zh-CN" altLang="en-US" b="1">
              <a:sym typeface="宋体" panose="02010600030101010101" pitchFamily="2" charset="-122"/>
            </a:endParaRPr>
          </a:p>
        </p:txBody>
      </p:sp>
      <p:sp>
        <p:nvSpPr>
          <p:cNvPr id="4" name="十字箭头 3"/>
          <p:cNvSpPr/>
          <p:nvPr/>
        </p:nvSpPr>
        <p:spPr>
          <a:xfrm>
            <a:off x="2166938" y="1818323"/>
            <a:ext cx="4286250" cy="3509963"/>
          </a:xfrm>
          <a:prstGeom prst="quadArrow">
            <a:avLst>
              <a:gd name="adj1" fmla="val 4177"/>
              <a:gd name="adj2" fmla="val 5544"/>
              <a:gd name="adj3" fmla="val 4786"/>
            </a:avLst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4593908" y="3958590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国家：强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0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rPr>
              <a:t>社会：弱</a:t>
            </a:r>
            <a:endParaRPr lang="zh-CN" altLang="en-US" sz="30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1527" y="2235518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国家：强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社会：强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49103" y="3930491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0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rPr>
              <a:t>国家：弱</a:t>
            </a:r>
            <a:endParaRPr lang="zh-CN" altLang="en-US" sz="30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0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rPr>
              <a:t>社会：弱</a:t>
            </a:r>
            <a:endParaRPr lang="zh-CN" altLang="en-US" sz="30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8861" y="2223611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0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rPr>
              <a:t>国家：弱</a:t>
            </a:r>
            <a:endParaRPr lang="zh-CN" altLang="en-US" sz="30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社会：强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52519" y="2592229"/>
            <a:ext cx="41243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 b="1" noProof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rPr>
              <a:t>均衡状态</a:t>
            </a:r>
            <a:endParaRPr lang="zh-CN" altLang="en-US" sz="3000" b="1" noProof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标题 124929"/>
          <p:cNvSpPr>
            <a:spLocks noGrp="1"/>
          </p:cNvSpPr>
          <p:nvPr>
            <p:ph type="title"/>
          </p:nvPr>
        </p:nvSpPr>
        <p:spPr>
          <a:xfrm>
            <a:off x="457200" y="774383"/>
            <a:ext cx="8229600" cy="1143000"/>
          </a:xfrm>
        </p:spPr>
        <p:txBody>
          <a:bodyPr anchor="ctr"/>
          <a:p>
            <a:r>
              <a:rPr lang="zh-CN" altLang="en-US"/>
              <a:t>政务新媒体的三重境界</a:t>
            </a:r>
            <a:endParaRPr lang="zh-CN" altLang="en-US"/>
          </a:p>
        </p:txBody>
      </p:sp>
      <p:sp>
        <p:nvSpPr>
          <p:cNvPr id="124931" name="文本占位符 124930"/>
          <p:cNvSpPr>
            <a:spLocks noGrp="1"/>
          </p:cNvSpPr>
          <p:nvPr>
            <p:ph type="body" idx="1"/>
          </p:nvPr>
        </p:nvSpPr>
        <p:spPr>
          <a:xfrm>
            <a:off x="1537970" y="2322830"/>
            <a:ext cx="7077075" cy="3251835"/>
          </a:xfrm>
        </p:spPr>
        <p:txBody>
          <a:bodyPr/>
          <a:p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第一重：为自己</a:t>
            </a:r>
            <a:r>
              <a:rPr lang="en-US" altLang="zh-CN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发布、宣传</a:t>
            </a:r>
            <a:endParaRPr lang="zh-CN" altLang="en-US" sz="28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第二重：</a:t>
            </a:r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为公民</a:t>
            </a:r>
            <a:r>
              <a:rPr lang="en-US" altLang="zh-CN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诉求、服务</a:t>
            </a:r>
            <a:endParaRPr lang="zh-CN" altLang="en-US" sz="28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第三重：</a:t>
            </a:r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为国家</a:t>
            </a:r>
            <a:r>
              <a:rPr lang="en-US" altLang="zh-CN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维护国家安全</a:t>
            </a:r>
            <a:endParaRPr lang="zh-CN" altLang="en-US" sz="28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6393"/>
            <a:ext cx="8229600" cy="1143000"/>
          </a:xfrm>
        </p:spPr>
        <p:txBody>
          <a:bodyPr>
            <a:normAutofit/>
          </a:bodyPr>
          <a:p>
            <a:r>
              <a:rPr lang="zh-CN" altLang="en-US"/>
              <a:t>我国互联网治理制度变迁的特点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2735"/>
          </a:xfrm>
        </p:spPr>
        <p:txBody>
          <a:bodyPr>
            <a:normAutofit/>
          </a:bodyPr>
          <a:p>
            <a:r>
              <a:rPr lang="zh-CN" altLang="en-US" sz="2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1.互联网治理制度变迁的最大动力来自互联网自身的演进</a:t>
            </a:r>
            <a:endParaRPr lang="zh-CN" altLang="en-US" sz="24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2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2.互联网治理领导协调机构级别逐步提高</a:t>
            </a:r>
            <a:endParaRPr lang="zh-CN" altLang="en-US" sz="24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2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3.互联网专项治理与常规化治理日渐趋同</a:t>
            </a:r>
            <a:endParaRPr lang="zh-CN" altLang="en-US" sz="24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2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4.互联网治理制度强化属地管理原则</a:t>
            </a:r>
            <a:endParaRPr lang="zh-CN" altLang="en-US" sz="24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2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5.互联网治理由被动转变为主动，政府取得了治理主动权</a:t>
            </a:r>
            <a:endParaRPr lang="zh-CN" altLang="en-US" sz="24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2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6.统筹协调国内互联网治理与国际互联网治理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88950" y="193040"/>
            <a:ext cx="7852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ea typeface="宋体" panose="02010600030101010101" pitchFamily="2" charset="-122"/>
              </a:rPr>
              <a:t>中国</a:t>
            </a:r>
            <a:r>
              <a:rPr 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互联网</a:t>
            </a:r>
            <a:r>
              <a:rPr 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ea typeface="宋体" panose="02010600030101010101" pitchFamily="2" charset="-122"/>
              </a:rPr>
              <a:t>治理</a:t>
            </a:r>
            <a:r>
              <a:rPr 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领导机构变迁</a:t>
            </a:r>
            <a:endParaRPr lang="zh-CN" altLang="en-US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93345" y="925195"/>
          <a:ext cx="8976995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170"/>
                <a:gridCol w="1429385"/>
                <a:gridCol w="1483995"/>
                <a:gridCol w="1299210"/>
                <a:gridCol w="1492885"/>
                <a:gridCol w="1240155"/>
                <a:gridCol w="1433195"/>
              </a:tblGrid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机构</a:t>
                      </a:r>
                      <a:endParaRPr lang="en-US" sz="1600" b="1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600" b="1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名称</a:t>
                      </a:r>
                      <a:endParaRPr lang="en-US" altLang="en-US" sz="1600" b="1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国家经济信息化联席会议</a:t>
                      </a:r>
                      <a:endParaRPr lang="en-US" altLang="en-US" sz="1600" b="0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国务院信息化工作领导小组</a:t>
                      </a:r>
                      <a:endParaRPr lang="en-US" altLang="en-US" sz="1600" b="0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国家信息化工作领导小组</a:t>
                      </a:r>
                      <a:endParaRPr lang="en-US" altLang="en-US" sz="1600" b="0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国家信息化领导小组</a:t>
                      </a:r>
                      <a:endParaRPr lang="en-US" altLang="en-US" sz="1600" b="0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中央网络安全和信息化领导小组</a:t>
                      </a:r>
                      <a:endParaRPr lang="en-US" altLang="en-US" sz="1600" b="0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中央网络安全和信息化委员会</a:t>
                      </a:r>
                      <a:endParaRPr lang="en-US" altLang="en-US" sz="1600" b="0"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成立</a:t>
                      </a:r>
                      <a:endParaRPr lang="en-US" sz="1600" b="1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600" b="1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时间</a:t>
                      </a:r>
                      <a:endParaRPr lang="en-US" altLang="en-US" sz="1600" b="1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1993.12.10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1996.4.16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1999.12.23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2001.8.23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2014.2.27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2018.3.21</a:t>
                      </a:r>
                      <a:endParaRPr lang="en-US" altLang="en-US" sz="1600" b="0"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8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领导</a:t>
                      </a:r>
                      <a:endParaRPr lang="en-US" sz="1600" b="1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600" b="1"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级别</a:t>
                      </a:r>
                      <a:endParaRPr lang="en-US" altLang="en-US" sz="1600" b="1"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组长为副总理；办公室设在电子工业部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组长为副总理；副组长为电子部部长、邮电部部长等7人；成员多是相关部门副职领导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组长为副总理；副组长为信息产业部长；成员多是相关部门副职领导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组长为总理；副组长为国家副主席、国务院副总理、中宣部部长和国家计划委员会主任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组长为中共中央总书记、国家主席；副组长为国务院总理和中央政治局常委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主任为中共中央总书记、国家主席；副主任为国务院总理和中央政治局常委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0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职责</a:t>
                      </a:r>
                      <a:endParaRPr lang="en-US" altLang="en-US" sz="1600" b="1"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对金桥等经济信息化项目统筹规划和组织协调；对政策、法规和标准提出建议；预审方案；协调。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研究制订方针、政策，组织协调法规规章起草；组织拟订发展战略、总体规划及实施方案；组织协调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组织协调重大问题、有关问题；组织协调解决计算机2000年问题,拟定并在必要时组织实施应急方案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组织贯彻落实方针政策、调查研究、政策建议；督促检查并协调推进；协调 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从国家的安全及长远发展角度统筹协调诸网信重大议题，研究制定发展战略、宏观规划和重大政策，推动网信法治建设，增强安保能力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重大工作的顶层设计、总体布局、统筹协调、整体推进、督促落实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u=2641163315,751157095&amp;fm=26&amp;gp=0"/>
          <p:cNvPicPr>
            <a:picLocks noChangeAspect="1"/>
          </p:cNvPicPr>
          <p:nvPr/>
        </p:nvPicPr>
        <p:blipFill>
          <a:blip r:embed="rId1">
            <a:lum bright="6000" contrast="30000"/>
          </a:blip>
          <a:stretch>
            <a:fillRect/>
          </a:stretch>
        </p:blipFill>
        <p:spPr>
          <a:xfrm>
            <a:off x="297180" y="598805"/>
            <a:ext cx="8549005" cy="481203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 fontAlgn="base"/>
            <a:r>
              <a:rPr lang="zh-CN" altLang="en-US" b="1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新书宋简体" panose="02000000000000000000" charset="-122"/>
                <a:ea typeface="方正新书宋简体" panose="02000000000000000000" charset="-122"/>
              </a:rPr>
              <a:t>中美关系是所有问题的本质动力</a:t>
            </a:r>
            <a:endParaRPr lang="zh-CN" altLang="en-US" b="1" strike="noStrike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新书宋简体" panose="02000000000000000000" charset="-122"/>
              <a:ea typeface="方正新书宋简体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sz="20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修昔底德陷阱：</a:t>
            </a:r>
            <a:r>
              <a:rPr kumimoji="0" lang="zh-CN" altLang="en-US" sz="2000" b="0" i="0" u="none" strike="noStrike" kern="1200" cap="none" spc="0" normalizeH="0" baseline="0" noProof="1">
                <a:solidFill>
                  <a:schemeClr val="tx1"/>
                </a:solidFill>
                <a:cs typeface="+mn-cs"/>
              </a:rPr>
              <a:t>一个新崛起的大国必然要挑战现存大国，而现存大国也必然会回应这种威胁，这样战争变得不可避免。</a:t>
            </a:r>
            <a:endParaRPr kumimoji="0" lang="zh-CN" altLang="en-US" sz="2000" b="0" i="0" u="none" strike="noStrike" kern="1200" cap="none" spc="0" normalizeH="0" baseline="0" noProof="1">
              <a:solidFill>
                <a:schemeClr val="tx1"/>
              </a:solidFill>
              <a:cs typeface="+mn-cs"/>
            </a:endParaRPr>
          </a:p>
        </p:txBody>
      </p:sp>
      <p:sp>
        <p:nvSpPr>
          <p:cNvPr id="12291" name="日期占位符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B962C8B-B14F-4D97-AF65-F5344CB8AC3E}" type="datetime11">
              <a:rPr kumimoji="0" lang="zh-CN" altLang="en-US" sz="1050" b="0" i="0" u="none" strike="noStrike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50" b="0" i="0" u="none" strike="noStrike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629" name="图片 5" descr="5882b2b7d0a20cf41f888a8b74094b36acaf99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5120" y="2528570"/>
            <a:ext cx="4275455" cy="315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美英日中</a:t>
            </a:r>
            <a:r>
              <a:rPr kumimoji="0" lang="en-US" altLang="zh-CN" sz="3200" b="1" i="0" u="none" strike="noStrike" kern="1200" cap="none" spc="0" normalizeH="0" baseline="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GDP</a:t>
            </a:r>
            <a:r>
              <a:rPr kumimoji="0" lang="zh-CN" altLang="en-US" sz="3200" b="1" i="0" u="none" strike="noStrike" kern="1200" cap="none" spc="0" normalizeH="0" baseline="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占世界比例</a:t>
            </a:r>
            <a:endParaRPr kumimoji="0" lang="zh-CN" altLang="en-US" sz="3200" b="1" i="0" u="none" strike="noStrike" kern="1200" cap="none" spc="0" normalizeH="0" baseline="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sp>
        <p:nvSpPr>
          <p:cNvPr id="14339" name="日期占位符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B962C8B-B14F-4D97-AF65-F5344CB8AC3E}" type="datetime11">
              <a:rPr kumimoji="0" lang="zh-CN" altLang="en-US" sz="1050" b="0" i="0" u="none" strike="noStrike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50" b="0" i="0" u="none" strike="noStrike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7653" name="图片 5" descr="timg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83820" y="1315720"/>
            <a:ext cx="8822055" cy="465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4169"/>
          <a:stretch>
            <a:fillRect/>
          </a:stretch>
        </p:blipFill>
        <p:spPr>
          <a:xfrm>
            <a:off x="385445" y="693420"/>
            <a:ext cx="8320405" cy="464312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12000" contrast="36000"/>
          </a:blip>
          <a:stretch>
            <a:fillRect/>
          </a:stretch>
        </p:blipFill>
        <p:spPr>
          <a:xfrm>
            <a:off x="110490" y="168910"/>
            <a:ext cx="8896350" cy="57111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665" y="1165860"/>
            <a:ext cx="8229600" cy="4525963"/>
          </a:xfrm>
        </p:spPr>
        <p:txBody>
          <a:bodyPr>
            <a:normAutofit lnSpcReduction="10000"/>
          </a:bodyPr>
          <a:p>
            <a:r>
              <a:rPr lang="zh-CN" altLang="en-US"/>
              <a:t>电子邮件：</a:t>
            </a:r>
            <a:r>
              <a:rPr lang="en-US" altLang="zh-CN"/>
              <a:t>zengrunxi@gmail.com</a:t>
            </a:r>
            <a:endParaRPr lang="en-US" altLang="zh-CN"/>
          </a:p>
          <a:p>
            <a:r>
              <a:rPr lang="zh-CN" altLang="en-US"/>
              <a:t>个人网站：</a:t>
            </a:r>
            <a:r>
              <a:rPr lang="en-US" altLang="zh-CN"/>
              <a:t>www.zengrunxi.com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   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    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羊村传播                         传播学报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图片 3" descr="co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935" y="2631440"/>
            <a:ext cx="2463800" cy="2463800"/>
          </a:xfrm>
          <a:prstGeom prst="rect">
            <a:avLst/>
          </a:prstGeom>
        </p:spPr>
      </p:pic>
      <p:pic>
        <p:nvPicPr>
          <p:cNvPr id="5" name="图片 4" descr="co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45" y="2618740"/>
            <a:ext cx="2476500" cy="2476500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加入路径：</a:t>
            </a:r>
            <a:br>
              <a:rPr lang="zh-CN" altLang="en-US"/>
            </a:br>
            <a:r>
              <a:rPr lang="zh-CN" altLang="en-US"/>
              <a:t>ICANN框架下中国的有限影响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IANA </a:t>
            </a:r>
            <a:r>
              <a:rPr lang="zh-CN" altLang="en-US">
                <a:sym typeface="+mn-ea"/>
              </a:rPr>
              <a:t>（The Internet Assigned Numbers Authority）互联网数字分配机构</a:t>
            </a:r>
            <a:endParaRPr lang="zh-CN" altLang="en-US"/>
          </a:p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ITA </a:t>
            </a:r>
            <a:r>
              <a:rPr lang="zh-CN" altLang="en-US">
                <a:sym typeface="+mn-ea"/>
              </a:rPr>
              <a:t>（International Telecommunication Union）国际电信联盟</a:t>
            </a:r>
            <a:endParaRPr lang="zh-CN" altLang="en-US">
              <a:sym typeface="+mn-ea"/>
            </a:endParaRPr>
          </a:p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ICANN</a:t>
            </a:r>
            <a:r>
              <a:rPr lang="zh-CN" altLang="en-US"/>
              <a:t>（The Internet Corporation for Assigned Names and Numbers）互联网名称与数字地址分配机构</a:t>
            </a:r>
            <a:endParaRPr lang="zh-CN" altLang="en-US"/>
          </a:p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GAC </a:t>
            </a:r>
            <a:r>
              <a:rPr lang="zh-CN" altLang="en-US">
                <a:sym typeface="+mn-ea"/>
              </a:rPr>
              <a:t>（Government Advisory Committee）政府咨询委员会</a:t>
            </a:r>
            <a:endParaRPr lang="zh-CN" altLang="en-US">
              <a:sym typeface="+mn-ea"/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WSIS </a:t>
            </a:r>
            <a:r>
              <a:rPr lang="zh-CN" altLang="en-US">
                <a:sym typeface="+mn-ea"/>
              </a:rPr>
              <a:t>（The World Summit on the Information Society）信息社会世界峰会</a:t>
            </a:r>
            <a:endParaRPr lang="zh-CN" altLang="en-US">
              <a:sym typeface="+mn-ea"/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WGIG</a:t>
            </a:r>
            <a:r>
              <a:rPr lang="zh-CN" altLang="en-US">
                <a:sym typeface="+mn-ea"/>
              </a:rPr>
              <a:t> （Working Group on Internet Governance）互联网治理工作组</a:t>
            </a:r>
            <a:endParaRPr lang="zh-CN" altLang="en-US">
              <a:sym typeface="+mn-ea"/>
            </a:endParaRPr>
          </a:p>
          <a:p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IGF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（The Internet Governance Forum）互联网治理论坛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加入后变革路径：</a:t>
            </a:r>
            <a:br>
              <a:rPr lang="zh-CN" altLang="en-US"/>
            </a:br>
            <a:r>
              <a:rPr lang="zh-CN" altLang="en-US"/>
              <a:t>联合国WSIS框架下中国作用扩大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WSIS </a:t>
            </a:r>
            <a:r>
              <a:rPr lang="zh-CN" altLang="en-US">
                <a:sym typeface="+mn-ea"/>
              </a:rPr>
              <a:t>（The World Summit on the Information Society）信息社会世界峰会</a:t>
            </a:r>
            <a:endParaRPr lang="zh-CN" altLang="en-US">
              <a:sym typeface="+mn-ea"/>
            </a:endParaRPr>
          </a:p>
          <a:p>
            <a:r>
              <a:rPr lang="zh-CN" altLang="en-US"/>
              <a:t>日内瓦会议：《日内瓦原则宣言》《日内瓦行动计划》</a:t>
            </a:r>
            <a:endParaRPr lang="zh-CN" altLang="en-US"/>
          </a:p>
          <a:p>
            <a:r>
              <a:rPr lang="zh-CN" altLang="en-US"/>
              <a:t>突尼斯会议：《突尼斯议程》</a:t>
            </a:r>
            <a:endParaRPr lang="zh-CN" altLang="en-US"/>
          </a:p>
          <a:p>
            <a:r>
              <a:rPr lang="zh-CN" altLang="en-US"/>
              <a:t>各主权国家政府应当在全球互联网治理中扮演主导角色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共建路径：</a:t>
            </a:r>
            <a:br>
              <a:rPr lang="zh-CN" altLang="en-US"/>
            </a:br>
            <a:r>
              <a:rPr lang="zh-CN" altLang="en-US"/>
              <a:t>通过双边与多边机制增强自主性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r>
              <a:rPr lang="zh-CN" altLang="en-US"/>
              <a:t>和美国建立双边对话机制</a:t>
            </a:r>
            <a:br>
              <a:rPr lang="zh-CN" altLang="en-US"/>
            </a:br>
            <a:r>
              <a:rPr lang="en-US" altLang="zh-CN"/>
              <a:t>	</a:t>
            </a:r>
            <a:r>
              <a:rPr lang="zh-CN" altLang="en-US"/>
              <a:t>以解决冲突为主</a:t>
            </a:r>
            <a:endParaRPr lang="zh-CN" altLang="en-US"/>
          </a:p>
          <a:p>
            <a:r>
              <a:rPr lang="zh-CN" altLang="en-US"/>
              <a:t>与除美国以外的其他国家建立双边或多边机制</a:t>
            </a:r>
            <a:br>
              <a:rPr lang="zh-CN" altLang="en-US"/>
            </a:br>
            <a:r>
              <a:rPr lang="en-US" altLang="zh-CN"/>
              <a:t>	</a:t>
            </a:r>
            <a:r>
              <a:rPr lang="zh-CN" altLang="en-US"/>
              <a:t>以对话合作为主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单独创建路径：</a:t>
            </a:r>
            <a:br>
              <a:rPr lang="zh-CN" altLang="en-US"/>
            </a:br>
            <a:r>
              <a:rPr lang="zh-CN" altLang="en-US"/>
              <a:t>借助世界互联网大会提出中国方案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中国主张：中国愿意同世界各国携手努力，本着相互尊重、相互信任的原则，深化国际合作，尊重网络主权，维护网络安全，共同构建和平、安全、开放、合作的网络空间，建立多边、民主、透明的国际互联网治理体系。</a:t>
            </a:r>
            <a:endParaRPr lang="zh-CN" altLang="en-US"/>
          </a:p>
          <a:p>
            <a:r>
              <a:rPr lang="zh-CN" altLang="en-US"/>
              <a:t>“四项原则”和“五点主张”</a:t>
            </a:r>
            <a:endParaRPr lang="zh-CN" altLang="en-US"/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网络主权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网络空间命运共同体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66370" y="67310"/>
            <a:ext cx="8372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6070" algn="ctr"/>
            <a:r>
              <a:rPr lang="zh-CN" sz="2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新书宋简体" panose="02000000000000000000" charset="-122"/>
                <a:ea typeface="方正新书宋简体" panose="02000000000000000000" charset="-122"/>
              </a:rPr>
              <a:t>世界互联网大会统计表</a:t>
            </a:r>
            <a:endParaRPr lang="zh-CN" altLang="en-US" sz="2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新书宋简体" panose="02000000000000000000" charset="-122"/>
              <a:ea typeface="方正新书宋简体" panose="02000000000000000000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66370" y="671195"/>
          <a:ext cx="8914130" cy="5544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985"/>
                <a:gridCol w="1233170"/>
                <a:gridCol w="1534795"/>
                <a:gridCol w="1133475"/>
                <a:gridCol w="1624330"/>
                <a:gridCol w="2619375"/>
              </a:tblGrid>
              <a:tr h="252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 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时间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主题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构成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出席人员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代表性成果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首届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2014.11.19-21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互联互通 共享共治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8个板块13个分论坛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近100个国家和地区1000多位嘉宾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uFillTx/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九点共识</a:t>
                      </a:r>
                      <a:endParaRPr lang="en-US" altLang="en-US" sz="1400" b="0">
                        <a:solidFill>
                          <a:schemeClr val="tx1"/>
                        </a:solidFill>
                        <a:uFillTx/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第二届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2015.12.16-18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互联互通 共享共治——构建网络空间命运共同体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10场论坛 22个议题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120多个国家和地区的2000多位嘉宾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uFillTx/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四项原则、五点主张，《乌镇倡议》，互联网之光博览会</a:t>
                      </a:r>
                      <a:endParaRPr lang="en-US" altLang="en-US" sz="1400" b="0">
                        <a:solidFill>
                          <a:schemeClr val="tx1"/>
                        </a:solidFill>
                        <a:uFillTx/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2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第三届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2016.11.16-18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创新驱动 造福人类——携手共建网络空间命运共同体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16场论坛 20个议题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110多个国家和地区的1600余名嘉宾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uFillTx/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《乌镇报告》，首次推出世界互联网领先科技成果发布活动</a:t>
                      </a:r>
                      <a:endParaRPr lang="en-US" altLang="en-US" sz="1400" b="0">
                        <a:solidFill>
                          <a:schemeClr val="tx1"/>
                        </a:solidFill>
                        <a:uFillTx/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7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第四届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2017.12.3-5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发展数字经济 促进开放共享——携手共建网络空间命运共同体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5大板块20个分论坛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80多个国家和地区的1500多名嘉宾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uFillTx/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《乌镇展望》和《2017年世界互联网发展最佳实践案例集》两项成果性文件，首次发布《世界互联网发展报告》和《中国互联网发展报告》</a:t>
                      </a:r>
                      <a:endParaRPr lang="en-US" altLang="en-US" sz="1400" b="0">
                        <a:solidFill>
                          <a:schemeClr val="tx1"/>
                        </a:solidFill>
                        <a:uFillTx/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3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第五届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2018.11.7-9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创造互信共治的数字世界——携手共建网络空间命运共同体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5大板块20场分论坛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76个国家和地区的约1500名嘉宾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uFillTx/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《乌镇展望2018》成果性文件， 发布《世界互联网发展报告2018》和《中国互联网发展报告2018》蓝皮书</a:t>
                      </a:r>
                      <a:endParaRPr lang="en-US" altLang="en-US" sz="1400" b="0">
                        <a:solidFill>
                          <a:schemeClr val="tx1"/>
                        </a:solidFill>
                        <a:uFillTx/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98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第</a:t>
                      </a: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宋体" panose="02010600030101010101" pitchFamily="2" charset="-122"/>
                        </a:rPr>
                        <a:t>六</a:t>
                      </a:r>
                      <a:r>
                        <a:rPr lang="en-US" sz="1400" b="1">
                          <a:latin typeface="方正新书宋简体" panose="02000000000000000000" charset="-122"/>
                          <a:ea typeface="方正新书宋简体" panose="02000000000000000000" charset="-122"/>
                          <a:cs typeface="Times New Roman" panose="02020603050405020304" charset="0"/>
                        </a:rPr>
                        <a:t>届</a:t>
                      </a:r>
                      <a:endParaRPr lang="en-US" altLang="en-US" sz="1400" b="1">
                        <a:latin typeface="方正新书宋简体" panose="02000000000000000000" charset="-122"/>
                        <a:ea typeface="方正新书宋简体" panose="020000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宋体" panose="02010600030101010101" pitchFamily="2" charset="-122"/>
                        </a:rPr>
                        <a:t>2019.10.20-22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智能互联开放合作——携手共建网络空间命运共同体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4大板块20场分论坛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83个国家和地区的约1500名嘉宾</a:t>
                      </a:r>
                      <a:endParaRPr lang="en-US" altLang="en-US" sz="1400" b="0"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uFillTx/>
                          <a:latin typeface="方正新书宋简体" panose="02000000000000000000" charset="-122"/>
                          <a:ea typeface="方正新书宋简体" panose="02000000000000000000" charset="-122"/>
                          <a:cs typeface="方正新书宋简体" panose="02000000000000000000" charset="-122"/>
                        </a:rPr>
                        <a:t>《乌镇展望2019》、《网络主权：理论与实践》成果性文件，发布《携手构建网络空间命运共同体》概念文件，发布《世界互联网发展报告》、《中国互联网发展报告》等理论成果</a:t>
                      </a:r>
                      <a:endParaRPr lang="en-US" altLang="en-US" sz="1400" b="0">
                        <a:solidFill>
                          <a:schemeClr val="tx1"/>
                        </a:solidFill>
                        <a:uFillTx/>
                        <a:latin typeface="方正新书宋简体" panose="02000000000000000000" charset="-122"/>
                        <a:ea typeface="方正新书宋简体" panose="02000000000000000000" charset="-122"/>
                        <a:cs typeface="方正新书宋简体" panose="020000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865" name="组合 77"/>
          <p:cNvGrpSpPr/>
          <p:nvPr/>
        </p:nvGrpSpPr>
        <p:grpSpPr>
          <a:xfrm>
            <a:off x="402590" y="1704023"/>
            <a:ext cx="8137525" cy="3740467"/>
            <a:chOff x="-122" y="1476"/>
            <a:chExt cx="17084" cy="7854"/>
          </a:xfrm>
        </p:grpSpPr>
        <p:cxnSp>
          <p:nvCxnSpPr>
            <p:cNvPr id="36866" name="直接连接符 30"/>
            <p:cNvCxnSpPr/>
            <p:nvPr/>
          </p:nvCxnSpPr>
          <p:spPr>
            <a:xfrm>
              <a:off x="-122" y="5909"/>
              <a:ext cx="17034" cy="0"/>
            </a:xfrm>
            <a:prstGeom prst="line">
              <a:avLst/>
            </a:prstGeom>
            <a:ln w="127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grpSp>
          <p:nvGrpSpPr>
            <p:cNvPr id="36867" name="组合 1"/>
            <p:cNvGrpSpPr/>
            <p:nvPr/>
          </p:nvGrpSpPr>
          <p:grpSpPr>
            <a:xfrm>
              <a:off x="2516" y="1476"/>
              <a:ext cx="14446" cy="7854"/>
              <a:chOff x="847" y="2304"/>
              <a:chExt cx="14446" cy="785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847" y="8038"/>
                <a:ext cx="2269" cy="956"/>
                <a:chOff x="2608" y="5640"/>
                <a:chExt cx="2269" cy="956"/>
              </a:xfrm>
            </p:grpSpPr>
            <p:sp>
              <p:nvSpPr>
                <p:cNvPr id="32" name="TextBox 11"/>
                <p:cNvSpPr txBox="1"/>
                <p:nvPr/>
              </p:nvSpPr>
              <p:spPr>
                <a:xfrm>
                  <a:off x="2608" y="5640"/>
                  <a:ext cx="1600" cy="484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>
                  <a:lvl1pPr algn="r">
                    <a:defRPr sz="1600" b="1"/>
                  </a:lvl1pPr>
                </a:lstStyle>
                <a:p>
                  <a:pPr algn="l" fontAlgn="base"/>
                  <a:r>
                    <a:rPr lang="zh-CN" sz="1500" strike="noStrike" noProof="1" dirty="0">
                      <a:solidFill>
                        <a:schemeClr val="accent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参与路径</a:t>
                  </a:r>
                  <a:endParaRPr lang="zh-CN" sz="1500" strike="noStrike" noProof="1" dirty="0">
                    <a:solidFill>
                      <a:schemeClr val="accent1">
                        <a:alpha val="7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3" name="TextBox 12"/>
                <p:cNvSpPr txBox="1"/>
                <p:nvPr/>
              </p:nvSpPr>
              <p:spPr>
                <a:xfrm>
                  <a:off x="2637" y="6209"/>
                  <a:ext cx="2240" cy="387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>
                  <a:lvl1pPr algn="r">
                    <a:lnSpc>
                      <a:spcPct val="120000"/>
                    </a:lnSpc>
                    <a:defRPr sz="1000">
                      <a:solidFill>
                        <a:srgbClr val="FEFFFE">
                          <a:alpha val="70000"/>
                        </a:srgbClr>
                      </a:solidFill>
                    </a:defRPr>
                  </a:lvl1pPr>
                </a:lstStyle>
                <a:p>
                  <a:pPr algn="l" fontAlgn="base">
                    <a:lnSpc>
                      <a:spcPct val="100000"/>
                    </a:lnSpc>
                  </a:pPr>
                  <a:r>
                    <a:rPr lang="en-US" sz="1200" strike="noStrike" noProof="1" dirty="0" err="1">
                      <a:solidFill>
                        <a:schemeClr val="tx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1999ICANN</a:t>
                  </a:r>
                  <a:endParaRPr lang="en-US" sz="1200" strike="noStrike" noProof="1" dirty="0" err="1">
                    <a:solidFill>
                      <a:schemeClr val="tx1">
                        <a:alpha val="7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7454" y="8038"/>
                <a:ext cx="2240" cy="2120"/>
                <a:chOff x="2637" y="5640"/>
                <a:chExt cx="2240" cy="2120"/>
              </a:xfrm>
            </p:grpSpPr>
            <p:sp>
              <p:nvSpPr>
                <p:cNvPr id="18" name="TextBox 11"/>
                <p:cNvSpPr txBox="1"/>
                <p:nvPr/>
              </p:nvSpPr>
              <p:spPr>
                <a:xfrm>
                  <a:off x="2825" y="5640"/>
                  <a:ext cx="1600" cy="484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>
                  <a:lvl1pPr algn="r">
                    <a:defRPr sz="1600" b="1"/>
                  </a:lvl1pPr>
                </a:lstStyle>
                <a:p>
                  <a:pPr algn="l" fontAlgn="base"/>
                  <a:r>
                    <a:rPr lang="zh-CN" sz="1500" strike="noStrike" noProof="1" dirty="0">
                      <a:solidFill>
                        <a:schemeClr val="accent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共建路径</a:t>
                  </a:r>
                  <a:endParaRPr lang="zh-CN" sz="1500" strike="noStrike" noProof="1" dirty="0">
                    <a:solidFill>
                      <a:schemeClr val="accent1">
                        <a:alpha val="7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" name="TextBox 12"/>
                <p:cNvSpPr txBox="1"/>
                <p:nvPr/>
              </p:nvSpPr>
              <p:spPr>
                <a:xfrm>
                  <a:off x="2637" y="6209"/>
                  <a:ext cx="2240" cy="1551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>
                  <a:lvl1pPr algn="r">
                    <a:lnSpc>
                      <a:spcPct val="120000"/>
                    </a:lnSpc>
                    <a:defRPr sz="1000">
                      <a:solidFill>
                        <a:srgbClr val="FEFFFE">
                          <a:alpha val="70000"/>
                        </a:srgbClr>
                      </a:solidFill>
                    </a:defRPr>
                  </a:lvl1pPr>
                </a:lstStyle>
                <a:p>
                  <a:pPr algn="l" fontAlgn="base">
                    <a:lnSpc>
                      <a:spcPct val="100000"/>
                    </a:lnSpc>
                  </a:pPr>
                  <a:r>
                    <a:rPr lang="en-US" sz="1200" strike="noStrike" noProof="1" dirty="0" err="1">
                      <a:solidFill>
                        <a:schemeClr val="tx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2012新兴国家互联网圆桌会</a:t>
                  </a:r>
                  <a:r>
                    <a:rPr lang="zh-CN" altLang="en-US" sz="1200" strike="noStrike" noProof="1" dirty="0" err="1">
                      <a:solidFill>
                        <a:schemeClr val="tx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；</a:t>
                  </a:r>
                  <a:r>
                    <a:rPr lang="en-US" sz="1200" strike="noStrike" noProof="1" dirty="0" err="1">
                      <a:solidFill>
                        <a:schemeClr val="tx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2013</a:t>
                  </a:r>
                  <a:r>
                    <a:rPr lang="zh-CN" altLang="en-US" sz="1200" strike="noStrike" noProof="1" dirty="0" err="1">
                      <a:solidFill>
                        <a:schemeClr val="tx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中美</a:t>
                  </a:r>
                  <a:r>
                    <a:rPr lang="en-US" sz="1200" strike="noStrike" noProof="1" dirty="0" err="1">
                      <a:solidFill>
                        <a:schemeClr val="tx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网络安全工作组</a:t>
                  </a:r>
                  <a:endParaRPr lang="en-US" sz="1200" strike="noStrike" noProof="1" dirty="0" err="1">
                    <a:solidFill>
                      <a:schemeClr val="tx1">
                        <a:alpha val="7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3189" y="8038"/>
                <a:ext cx="2822" cy="956"/>
                <a:chOff x="3039" y="5640"/>
                <a:chExt cx="2822" cy="956"/>
              </a:xfrm>
            </p:grpSpPr>
            <p:sp>
              <p:nvSpPr>
                <p:cNvPr id="41" name="TextBox 11"/>
                <p:cNvSpPr txBox="1"/>
                <p:nvPr/>
              </p:nvSpPr>
              <p:spPr>
                <a:xfrm>
                  <a:off x="3061" y="5640"/>
                  <a:ext cx="2800" cy="484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>
                  <a:lvl1pPr algn="r">
                    <a:defRPr sz="1600" b="1"/>
                  </a:lvl1pPr>
                </a:lstStyle>
                <a:p>
                  <a:pPr algn="l" fontAlgn="base"/>
                  <a:r>
                    <a:rPr lang="zh-CN" sz="1500" strike="noStrike" noProof="1" dirty="0">
                      <a:solidFill>
                        <a:schemeClr val="accent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参与后变革路径</a:t>
                  </a:r>
                  <a:endParaRPr lang="zh-CN" sz="1500" strike="noStrike" noProof="1" dirty="0">
                    <a:solidFill>
                      <a:schemeClr val="accent1">
                        <a:alpha val="7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2" name="TextBox 12"/>
                <p:cNvSpPr txBox="1"/>
                <p:nvPr/>
              </p:nvSpPr>
              <p:spPr>
                <a:xfrm>
                  <a:off x="3039" y="6209"/>
                  <a:ext cx="2240" cy="387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>
                  <a:lvl1pPr algn="r">
                    <a:lnSpc>
                      <a:spcPct val="120000"/>
                    </a:lnSpc>
                    <a:defRPr sz="1000">
                      <a:solidFill>
                        <a:srgbClr val="FEFFFE">
                          <a:alpha val="70000"/>
                        </a:srgbClr>
                      </a:solidFill>
                    </a:defRPr>
                  </a:lvl1pPr>
                </a:lstStyle>
                <a:p>
                  <a:pPr algn="l" fontAlgn="base">
                    <a:lnSpc>
                      <a:spcPct val="100000"/>
                    </a:lnSpc>
                  </a:pPr>
                  <a:r>
                    <a:rPr lang="en-US" sz="1200" strike="noStrike" noProof="1" dirty="0" err="1">
                      <a:solidFill>
                        <a:schemeClr val="tx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2003WSIS</a:t>
                  </a:r>
                  <a:endParaRPr lang="en-US" sz="1200" strike="noStrike" noProof="1" dirty="0" err="1">
                    <a:solidFill>
                      <a:schemeClr val="tx1">
                        <a:alpha val="7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9988" y="8038"/>
                <a:ext cx="3077" cy="956"/>
                <a:chOff x="2759" y="5640"/>
                <a:chExt cx="3077" cy="956"/>
              </a:xfrm>
            </p:grpSpPr>
            <p:sp>
              <p:nvSpPr>
                <p:cNvPr id="44" name="TextBox 11"/>
                <p:cNvSpPr txBox="1"/>
                <p:nvPr/>
              </p:nvSpPr>
              <p:spPr>
                <a:xfrm>
                  <a:off x="2759" y="5640"/>
                  <a:ext cx="1600" cy="484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>
                  <a:lvl1pPr algn="r">
                    <a:defRPr sz="1600" b="1"/>
                  </a:lvl1pPr>
                </a:lstStyle>
                <a:p>
                  <a:pPr algn="l" fontAlgn="base"/>
                  <a:r>
                    <a:rPr lang="zh-CN" sz="1500" strike="noStrike" noProof="1" dirty="0">
                      <a:solidFill>
                        <a:schemeClr val="accent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独建路径</a:t>
                  </a:r>
                  <a:endParaRPr lang="zh-CN" sz="1500" strike="noStrike" noProof="1" dirty="0">
                    <a:solidFill>
                      <a:schemeClr val="accent1">
                        <a:alpha val="7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2788" y="6209"/>
                  <a:ext cx="3048" cy="387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>
                  <a:lvl1pPr algn="r">
                    <a:lnSpc>
                      <a:spcPct val="120000"/>
                    </a:lnSpc>
                    <a:defRPr sz="1000">
                      <a:solidFill>
                        <a:srgbClr val="FEFFFE">
                          <a:alpha val="70000"/>
                        </a:srgbClr>
                      </a:solidFill>
                    </a:defRPr>
                  </a:lvl1pPr>
                </a:lstStyle>
                <a:p>
                  <a:pPr algn="l" fontAlgn="base">
                    <a:lnSpc>
                      <a:spcPct val="100000"/>
                    </a:lnSpc>
                  </a:pPr>
                  <a:r>
                    <a:rPr lang="en-US" sz="1200" strike="noStrike" noProof="1" dirty="0" err="1">
                      <a:solidFill>
                        <a:schemeClr val="tx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2014</a:t>
                  </a:r>
                  <a:r>
                    <a:rPr lang="zh-CN" altLang="en-US" sz="1200" strike="noStrike" noProof="1" dirty="0" err="1">
                      <a:solidFill>
                        <a:schemeClr val="tx1">
                          <a:alpha val="7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世界互联网大会</a:t>
                  </a:r>
                  <a:endParaRPr lang="zh-CN" altLang="en-US" sz="1200" strike="noStrike" noProof="1" dirty="0" err="1">
                    <a:solidFill>
                      <a:schemeClr val="tx1">
                        <a:alpha val="7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9978" y="6487"/>
                <a:ext cx="473" cy="473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 strike="noStrike" kern="0" noProof="1">
                  <a:solidFill>
                    <a:prstClr val="white"/>
                  </a:solidFill>
                  <a:latin typeface="Century Gothic" panose="020B0502020202020204"/>
                  <a:ea typeface="微软雅黑" panose="020B0503020204020204" charset="-122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427" y="6487"/>
                <a:ext cx="473" cy="473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 strike="noStrike" kern="0" noProof="1">
                  <a:solidFill>
                    <a:prstClr val="white"/>
                  </a:solidFill>
                  <a:latin typeface="Century Gothic" panose="020B0502020202020204"/>
                  <a:ea typeface="微软雅黑" panose="020B050302020402020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719" y="6486"/>
                <a:ext cx="473" cy="473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 strike="noStrike" kern="0" noProof="1">
                  <a:solidFill>
                    <a:prstClr val="white"/>
                  </a:solidFill>
                  <a:latin typeface="Century Gothic" panose="020B0502020202020204"/>
                  <a:ea typeface="微软雅黑" panose="020B0503020204020204" charset="-122"/>
                </a:endParaRPr>
              </a:p>
            </p:txBody>
          </p:sp>
          <p:cxnSp>
            <p:nvCxnSpPr>
              <p:cNvPr id="10" name="曲线连接符 9"/>
              <p:cNvCxnSpPr/>
              <p:nvPr/>
            </p:nvCxnSpPr>
            <p:spPr>
              <a:xfrm flipV="1">
                <a:off x="1600" y="3945"/>
                <a:ext cx="13693" cy="2974"/>
              </a:xfrm>
              <a:prstGeom prst="curvedConnector3">
                <a:avLst>
                  <a:gd name="adj1" fmla="val 525"/>
                </a:avLst>
              </a:prstGeom>
              <a:noFill/>
              <a:ln w="38100" cap="flat" cmpd="sng" algn="ctr">
                <a:solidFill>
                  <a:schemeClr val="accent4"/>
                </a:solidFill>
                <a:prstDash val="solid"/>
                <a:miter lim="800000"/>
                <a:tailEnd type="arrow"/>
              </a:ln>
              <a:effectLst/>
            </p:spPr>
          </p:cxnSp>
          <p:sp>
            <p:nvSpPr>
              <p:cNvPr id="12" name="椭圆 11"/>
              <p:cNvSpPr/>
              <p:nvPr/>
            </p:nvSpPr>
            <p:spPr>
              <a:xfrm>
                <a:off x="8813" y="6486"/>
                <a:ext cx="473" cy="473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 strike="noStrike" kern="0" noProof="1">
                  <a:solidFill>
                    <a:prstClr val="white"/>
                  </a:solidFill>
                  <a:latin typeface="Century Gothic" panose="020B0502020202020204"/>
                  <a:ea typeface="微软雅黑" panose="020B0503020204020204" charset="-122"/>
                </a:endParaRPr>
              </a:p>
            </p:txBody>
          </p:sp>
          <p:sp>
            <p:nvSpPr>
              <p:cNvPr id="25" name="单圆角矩形 24"/>
              <p:cNvSpPr/>
              <p:nvPr/>
            </p:nvSpPr>
            <p:spPr>
              <a:xfrm>
                <a:off x="2758" y="4104"/>
                <a:ext cx="4602" cy="953"/>
              </a:xfrm>
              <a:prstGeom prst="round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z="1350" strike="noStrike" noProof="1"/>
              </a:p>
            </p:txBody>
          </p:sp>
          <p:cxnSp>
            <p:nvCxnSpPr>
              <p:cNvPr id="11" name="曲线连接符 10"/>
              <p:cNvCxnSpPr/>
              <p:nvPr/>
            </p:nvCxnSpPr>
            <p:spPr>
              <a:xfrm flipV="1">
                <a:off x="3963" y="3407"/>
                <a:ext cx="11274" cy="3247"/>
              </a:xfrm>
              <a:prstGeom prst="curvedConnector3">
                <a:avLst>
                  <a:gd name="adj1" fmla="val -310"/>
                </a:avLst>
              </a:prstGeom>
              <a:noFill/>
              <a:ln w="38100" cap="flat" cmpd="sng" algn="ctr">
                <a:solidFill>
                  <a:schemeClr val="accent3"/>
                </a:solidFill>
                <a:prstDash val="solid"/>
                <a:miter lim="800000"/>
                <a:tailEnd type="arrow"/>
              </a:ln>
              <a:effectLst/>
            </p:spPr>
          </p:cxnSp>
          <p:sp>
            <p:nvSpPr>
              <p:cNvPr id="27" name="对角圆角矩形 26"/>
              <p:cNvSpPr/>
              <p:nvPr/>
            </p:nvSpPr>
            <p:spPr>
              <a:xfrm>
                <a:off x="1066" y="6960"/>
                <a:ext cx="1196" cy="626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en-US" altLang="zh-CN" sz="1350" strike="noStrike" noProof="1">
                    <a:solidFill>
                      <a:schemeClr val="tx1"/>
                    </a:solidFill>
                  </a:rPr>
                  <a:t>1999</a:t>
                </a:r>
                <a:endParaRPr lang="en-US" altLang="zh-CN" sz="1350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对角圆角矩形 34"/>
              <p:cNvSpPr/>
              <p:nvPr/>
            </p:nvSpPr>
            <p:spPr>
              <a:xfrm>
                <a:off x="2262" y="4222"/>
                <a:ext cx="1196" cy="626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en-US" altLang="zh-CN" sz="1350" strike="noStrike" noProof="1">
                    <a:solidFill>
                      <a:schemeClr val="tx1"/>
                    </a:solidFill>
                  </a:rPr>
                  <a:t>2001</a:t>
                </a:r>
                <a:endParaRPr lang="en-US" altLang="zh-CN" sz="1350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对角圆角矩形 35"/>
              <p:cNvSpPr/>
              <p:nvPr/>
            </p:nvSpPr>
            <p:spPr>
              <a:xfrm>
                <a:off x="3309" y="6960"/>
                <a:ext cx="1196" cy="626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en-US" altLang="zh-CN" sz="1350" strike="noStrike" noProof="1">
                    <a:solidFill>
                      <a:schemeClr val="tx1"/>
                    </a:solidFill>
                  </a:rPr>
                  <a:t>2003</a:t>
                </a:r>
                <a:endParaRPr lang="en-US" altLang="zh-CN" sz="1350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对角圆角矩形 36"/>
              <p:cNvSpPr/>
              <p:nvPr/>
            </p:nvSpPr>
            <p:spPr>
              <a:xfrm>
                <a:off x="6800" y="4315"/>
                <a:ext cx="1196" cy="626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en-US" altLang="zh-CN" sz="1350" strike="noStrike" noProof="1">
                    <a:solidFill>
                      <a:schemeClr val="tx1"/>
                    </a:solidFill>
                  </a:rPr>
                  <a:t>2009</a:t>
                </a:r>
                <a:endParaRPr lang="en-US" altLang="zh-CN" sz="1350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对角圆角矩形 37"/>
              <p:cNvSpPr/>
              <p:nvPr/>
            </p:nvSpPr>
            <p:spPr>
              <a:xfrm>
                <a:off x="8451" y="6960"/>
                <a:ext cx="1196" cy="626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en-US" altLang="zh-CN" sz="1350" strike="noStrike" noProof="1">
                    <a:solidFill>
                      <a:schemeClr val="tx1"/>
                    </a:solidFill>
                  </a:rPr>
                  <a:t>2012</a:t>
                </a:r>
                <a:endParaRPr lang="en-US" altLang="zh-CN" sz="1350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对角圆角矩形 38"/>
              <p:cNvSpPr/>
              <p:nvPr/>
            </p:nvSpPr>
            <p:spPr>
              <a:xfrm>
                <a:off x="9694" y="6960"/>
                <a:ext cx="1196" cy="626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en-US" altLang="zh-CN" sz="1350" strike="noStrike" noProof="1">
                    <a:solidFill>
                      <a:schemeClr val="tx1"/>
                    </a:solidFill>
                  </a:rPr>
                  <a:t>2014</a:t>
                </a:r>
                <a:endParaRPr lang="en-US" altLang="zh-CN" sz="1350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2906" y="4258"/>
                <a:ext cx="4519" cy="602"/>
              </a:xfrm>
              <a:custGeom>
                <a:avLst/>
                <a:gdLst>
                  <a:gd name="connisteX0" fmla="*/ 0 w 2869565"/>
                  <a:gd name="connsiteY0" fmla="*/ 382270 h 382270"/>
                  <a:gd name="connisteX1" fmla="*/ 1447800 w 2869565"/>
                  <a:gd name="connsiteY1" fmla="*/ 144780 h 382270"/>
                  <a:gd name="connisteX2" fmla="*/ 2869565 w 2869565"/>
                  <a:gd name="connsiteY2" fmla="*/ 0 h 38227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2869565" h="382270">
                    <a:moveTo>
                      <a:pt x="0" y="382270"/>
                    </a:moveTo>
                    <a:cubicBezTo>
                      <a:pt x="260985" y="337820"/>
                      <a:pt x="873760" y="220980"/>
                      <a:pt x="1447800" y="144780"/>
                    </a:cubicBezTo>
                    <a:cubicBezTo>
                      <a:pt x="2021840" y="68580"/>
                      <a:pt x="2614295" y="24130"/>
                      <a:pt x="2869565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4"/>
                </a:solidFill>
                <a:prstDash val="dash"/>
                <a:miter lim="800000"/>
              </a:ln>
              <a:effectLst/>
            </p:spPr>
            <p:txBody>
              <a:bodyPr rtlCol="0" anchor="ctr">
                <a:noAutofit/>
              </a:bodyPr>
              <a:p>
                <a:pPr lvl="0" algn="ctr" fontAlgn="base"/>
                <a:endParaRPr lang="zh-CN" altLang="en-US" sz="1350" strike="noStrike" noProof="1">
                  <a:sym typeface="+mn-ea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602" y="4771"/>
                <a:ext cx="304" cy="286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 fontAlgn="base">
                  <a:defRPr/>
                </a:pPr>
                <a:endParaRPr lang="zh-CN" altLang="en-US" sz="1350" strike="noStrike" kern="0" noProof="1">
                  <a:solidFill>
                    <a:prstClr val="white"/>
                  </a:solidFill>
                  <a:latin typeface="Century Gothic" panose="020B0502020202020204"/>
                  <a:ea typeface="微软雅黑" panose="020B050302020402020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7150" y="4127"/>
                <a:ext cx="304" cy="286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 fontAlgn="base">
                  <a:defRPr/>
                </a:pPr>
                <a:endParaRPr lang="zh-CN" altLang="en-US" sz="1350" strike="noStrike" kern="0" noProof="1">
                  <a:solidFill>
                    <a:prstClr val="white"/>
                  </a:solidFill>
                  <a:latin typeface="Century Gothic" panose="020B0502020202020204"/>
                  <a:ea typeface="微软雅黑" panose="020B0503020204020204" charset="-122"/>
                </a:endParaRPr>
              </a:p>
            </p:txBody>
          </p:sp>
          <p:cxnSp>
            <p:nvCxnSpPr>
              <p:cNvPr id="36888" name="曲线连接符 47"/>
              <p:cNvCxnSpPr/>
              <p:nvPr/>
            </p:nvCxnSpPr>
            <p:spPr>
              <a:xfrm flipV="1">
                <a:off x="9048" y="2860"/>
                <a:ext cx="6189" cy="3863"/>
              </a:xfrm>
              <a:prstGeom prst="curvedConnector3">
                <a:avLst>
                  <a:gd name="adj1" fmla="val -565"/>
                </a:avLst>
              </a:prstGeom>
              <a:ln w="38100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  <p:cxnSp>
            <p:nvCxnSpPr>
              <p:cNvPr id="36889" name="曲线连接符 46"/>
              <p:cNvCxnSpPr/>
              <p:nvPr/>
            </p:nvCxnSpPr>
            <p:spPr>
              <a:xfrm flipV="1">
                <a:off x="10170" y="2304"/>
                <a:ext cx="5043" cy="4419"/>
              </a:xfrm>
              <a:prstGeom prst="curvedConnector3">
                <a:avLst>
                  <a:gd name="adj1" fmla="val 278"/>
                </a:avLst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路径比较、分析与展望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31C758C-AC63-460D-8489-4511C4F2B687}" type="datetime1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新冠疫情会成为</a:t>
            </a:r>
            <a:br>
              <a:rPr lang="zh-CN" altLang="en-US"/>
            </a:br>
            <a:r>
              <a:rPr lang="zh-CN" altLang="en-US"/>
              <a:t>国际互联网治理制度变迁的新节点吗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02485"/>
            <a:ext cx="8229600" cy="2882900"/>
          </a:xfrm>
        </p:spPr>
        <p:txBody>
          <a:bodyPr/>
          <a:p>
            <a:r>
              <a:rPr lang="zh-CN" altLang="en-US"/>
              <a:t>国际互联网治理制度演进的两个因素：</a:t>
            </a:r>
            <a:endParaRPr lang="zh-CN" altLang="en-US"/>
          </a:p>
          <a:p>
            <a:pPr lvl="1"/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实力</a:t>
            </a:r>
            <a:r>
              <a:rPr lang="zh-CN" altLang="en-US"/>
              <a:t>，其中非常重要的是技术实力，而且技术标准本身就是治理制度的一个重要组成部分；</a:t>
            </a:r>
            <a:endParaRPr lang="zh-CN" altLang="en-US"/>
          </a:p>
          <a:p>
            <a:pPr lvl="1"/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理念</a:t>
            </a:r>
            <a:r>
              <a:rPr lang="zh-CN" altLang="en-US"/>
              <a:t>，通过一系列话语加以包装和表述。</a:t>
            </a:r>
            <a:endParaRPr lang="zh-CN" altLang="en-US"/>
          </a:p>
          <a:p>
            <a:pPr lvl="0"/>
            <a:endParaRPr lang="zh-CN" altLang="en-US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技术</a:t>
            </a:r>
            <a:endParaRPr lang="zh-CN" altLang="en-US"/>
          </a:p>
          <a:p>
            <a:pPr lvl="1"/>
            <a:r>
              <a:rPr lang="zh-CN" altLang="en-US"/>
              <a:t>中美技术冲突首先体现在美国对我国芯片行业的打压</a:t>
            </a:r>
            <a:endParaRPr lang="zh-CN" altLang="en-US"/>
          </a:p>
          <a:p>
            <a:pPr lvl="1"/>
            <a:r>
              <a:rPr lang="zh-CN" altLang="en-US"/>
              <a:t>中美技术冲突其次体现在5G和第三代互联网等领域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理念</a:t>
            </a:r>
            <a:endParaRPr lang="zh-CN" altLang="en-US"/>
          </a:p>
          <a:p>
            <a:pPr lvl="1"/>
            <a:r>
              <a:rPr lang="zh-CN" altLang="en-US"/>
              <a:t>关于美国的治网理念及其争议</a:t>
            </a:r>
            <a:endParaRPr lang="zh-CN" altLang="en-US"/>
          </a:p>
          <a:p>
            <a:pPr lvl="1"/>
            <a:r>
              <a:rPr lang="zh-CN" altLang="en-US"/>
              <a:t>关于中国的治网理念及其争议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56321" descr="d4bed9c8a387136466f854"/>
          <p:cNvPicPr>
            <a:picLocks noChangeAspect="1"/>
          </p:cNvPicPr>
          <p:nvPr/>
        </p:nvPicPr>
        <p:blipFill>
          <a:blip r:embed="rId1">
            <a:lum bright="12000" contrast="36000"/>
          </a:blip>
          <a:stretch>
            <a:fillRect/>
          </a:stretch>
        </p:blipFill>
        <p:spPr>
          <a:xfrm>
            <a:off x="0" y="-13017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957320"/>
            <a:ext cx="7772400" cy="1470025"/>
          </a:xfrm>
        </p:spPr>
        <p:txBody>
          <a:bodyPr/>
          <a:p>
            <a:r>
              <a:rPr lang="zh-CN" alt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屏显雅宋简体" panose="02010600010101010101" charset="-122"/>
                <a:ea typeface="方正屏显雅宋简体" panose="02010600010101010101" charset="-122"/>
                <a:cs typeface="方正屏显雅宋简体" panose="02010600010101010101" charset="-122"/>
              </a:rPr>
              <a:t>当大老鹰遇见小兔子</a:t>
            </a:r>
            <a:br>
              <a:rPr lang="zh-CN" alt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屏显雅宋简体" panose="02010600010101010101" charset="-122"/>
                <a:ea typeface="方正屏显雅宋简体" panose="02010600010101010101" charset="-122"/>
                <a:cs typeface="方正屏显雅宋简体" panose="02010600010101010101" charset="-122"/>
              </a:rPr>
            </a:b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屏显雅宋简体" panose="02010600010101010101" charset="-122"/>
                <a:ea typeface="方正屏显雅宋简体" panose="02010600010101010101" charset="-122"/>
                <a:cs typeface="方正屏显雅宋简体" panose="02010600010101010101" charset="-122"/>
              </a:rPr>
              <a:t>互联网治理制度的建构与变迁</a:t>
            </a:r>
            <a:r>
              <a: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50185" y="5355590"/>
            <a:ext cx="3499485" cy="113665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榜书楷简体" panose="02000000000000000000" charset="-122"/>
                <a:ea typeface="方正榜书楷简体" panose="02000000000000000000" charset="-122"/>
              </a:rPr>
              <a:t>曾 润 喜</a:t>
            </a:r>
            <a:endParaRPr lang="zh-CN" altLang="en-US" sz="28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榜书楷简体" panose="02000000000000000000" charset="-122"/>
              <a:ea typeface="方正榜书楷简体" panose="02000000000000000000" charset="-122"/>
            </a:endParaRPr>
          </a:p>
        </p:txBody>
      </p:sp>
      <p:pic>
        <p:nvPicPr>
          <p:cNvPr id="1033" name="图片 4" descr="logo"/>
          <p:cNvPicPr>
            <a:picLocks noChangeAspect="1"/>
          </p:cNvPicPr>
          <p:nvPr userDrawn="1"/>
        </p:nvPicPr>
        <p:blipFill>
          <a:blip r:embed="rId2">
            <a:lum bright="-6000" contrast="54000"/>
          </a:blip>
          <a:stretch>
            <a:fillRect/>
          </a:stretch>
        </p:blipFill>
        <p:spPr>
          <a:xfrm>
            <a:off x="5446395" y="402590"/>
            <a:ext cx="3176270" cy="817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u=1737466594,2073187025&amp;fm=26&amp;gp=0"/>
          <p:cNvPicPr>
            <a:picLocks noChangeAspect="1"/>
          </p:cNvPicPr>
          <p:nvPr/>
        </p:nvPicPr>
        <p:blipFill>
          <a:blip r:embed="rId1">
            <a:lum contrast="12000"/>
          </a:blip>
          <a:srcRect b="7117"/>
          <a:stretch>
            <a:fillRect/>
          </a:stretch>
        </p:blipFill>
        <p:spPr>
          <a:xfrm>
            <a:off x="843280" y="490220"/>
            <a:ext cx="7160260" cy="51879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u=2145904417,4077249073&amp;fm=26&amp;gp=0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1097280" y="1417955"/>
            <a:ext cx="6770370" cy="381063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课程提纲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2465" y="2233295"/>
            <a:ext cx="8229600" cy="2395220"/>
          </a:xfrm>
        </p:spPr>
        <p:txBody>
          <a:bodyPr/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历史制度主义视角下的中国互联网治理制度变迁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中国参与全球互联网治理制度建构的四种路径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历史制度主义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56690"/>
            <a:ext cx="8229600" cy="4525963"/>
          </a:xfrm>
        </p:spPr>
        <p:txBody>
          <a:bodyPr/>
          <a:p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90</a:t>
            </a:r>
            <a:r>
              <a:rPr lang="zh-CN" altLang="en-US"/>
              <a:t>年代中期：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互联网</a:t>
            </a:r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——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经济发展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zh-CN" altLang="en-US"/>
          </a:p>
          <a:p>
            <a:r>
              <a:rPr lang="zh-CN" altLang="en-US"/>
              <a:t>历史制度主义</a:t>
            </a:r>
            <a:r>
              <a:rPr lang="en-US" altLang="zh-CN"/>
              <a:t>——</a:t>
            </a:r>
            <a:r>
              <a:rPr lang="zh-CN" altLang="en-US"/>
              <a:t>历史事件的变迁：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制度持续时期 </a:t>
            </a:r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+ 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因“重要关节点”而间断的断裂时期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zh-CN" altLang="en-US"/>
          </a:p>
          <a:p>
            <a:r>
              <a:rPr lang="zh-CN" altLang="en-US"/>
              <a:t>我国互联网治理的四个阶段：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基础设施阶段、网络媒体阶段、社交媒体阶段、网络社会阶段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Rectangle 2"/>
          <p:cNvSpPr>
            <a:spLocks noGrp="1"/>
          </p:cNvSpPr>
          <p:nvPr>
            <p:ph type="title" idx="4294967295"/>
          </p:nvPr>
        </p:nvSpPr>
        <p:spPr>
          <a:xfrm>
            <a:off x="339725" y="601028"/>
            <a:ext cx="8229600" cy="488950"/>
          </a:xfrm>
        </p:spPr>
        <p:txBody>
          <a:bodyPr vert="horz" wrap="square" anchor="ctr">
            <a:normAutofit fontScale="90000"/>
          </a:bodyPr>
          <a:p>
            <a:r>
              <a:rPr lang="zh-CN" altLang="en-US">
                <a:solidFill>
                  <a:schemeClr val="tx1"/>
                </a:solidFill>
              </a:rPr>
              <a:t>网络媒体的发展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753745" y="1640205"/>
            <a:ext cx="8119745" cy="4740275"/>
          </a:xfrm>
        </p:spPr>
        <p:txBody>
          <a:bodyPr vert="horz" wrap="square" anchor="t">
            <a:normAutofit/>
          </a:bodyPr>
          <a:p>
            <a:pPr fontAlgn="base">
              <a:lnSpc>
                <a:spcPct val="100000"/>
              </a:lnSpc>
            </a:pPr>
            <a:r>
              <a:rPr lang="zh-CN" altLang="en-US" sz="2400" strike="noStrike" noProof="1"/>
              <a:t>传统媒体的电子版</a:t>
            </a:r>
            <a:r>
              <a:rPr lang="en-US" altLang="zh-CN" sz="2400" strike="noStrike" noProof="1"/>
              <a:t>-</a:t>
            </a:r>
            <a:r>
              <a:rPr lang="zh-CN" altLang="en-US" sz="2400" strike="noStrike" noProof="1"/>
              <a:t>跟帖</a:t>
            </a:r>
            <a:endParaRPr lang="zh-CN" altLang="en-US" sz="2400" strike="noStrike" noProof="1"/>
          </a:p>
          <a:p>
            <a:pPr fontAlgn="base">
              <a:lnSpc>
                <a:spcPct val="100000"/>
              </a:lnSpc>
            </a:pPr>
            <a:r>
              <a:rPr lang="en-US" altLang="zh-CN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1999</a:t>
            </a:r>
            <a:r>
              <a:rPr lang="zh-CN" altLang="en-US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年</a:t>
            </a:r>
            <a:r>
              <a:rPr lang="en-US" altLang="zh-CN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BBS</a:t>
            </a:r>
            <a:r>
              <a:rPr lang="zh-CN" altLang="en-US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出现</a:t>
            </a:r>
            <a:endParaRPr lang="zh-CN" altLang="en-US" sz="2400" strike="noStrike" noProof="1">
              <a:solidFill>
                <a:schemeClr val="accent1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en-US" altLang="zh-CN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2002</a:t>
            </a:r>
            <a:r>
              <a:rPr lang="zh-CN" altLang="en-US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年</a:t>
            </a:r>
            <a:r>
              <a:rPr lang="en-US" altLang="zh-CN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BLOG</a:t>
            </a:r>
            <a:r>
              <a:rPr lang="zh-CN" altLang="en-US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出现</a:t>
            </a:r>
            <a:endParaRPr lang="zh-CN" altLang="en-US" sz="2400" strike="noStrike" noProof="1">
              <a:solidFill>
                <a:schemeClr val="accent1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en-US" altLang="zh-CN" sz="2400" strike="noStrike" noProof="1"/>
              <a:t>2005</a:t>
            </a:r>
            <a:r>
              <a:rPr lang="zh-CN" altLang="en-US" sz="2400" strike="noStrike" noProof="1"/>
              <a:t>年博客热</a:t>
            </a:r>
            <a:endParaRPr lang="zh-CN" altLang="en-US" sz="2400" strike="noStrike" noProof="1"/>
          </a:p>
          <a:p>
            <a:pPr fontAlgn="base">
              <a:lnSpc>
                <a:spcPct val="100000"/>
              </a:lnSpc>
            </a:pPr>
            <a:r>
              <a:rPr lang="en-US" altLang="zh-CN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2007</a:t>
            </a:r>
            <a:r>
              <a:rPr lang="zh-CN" altLang="en-US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年</a:t>
            </a:r>
            <a:r>
              <a:rPr lang="en-US" altLang="zh-CN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MBLOG</a:t>
            </a:r>
            <a:r>
              <a:rPr lang="zh-CN" altLang="en-US" sz="24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出现</a:t>
            </a:r>
            <a:endParaRPr lang="zh-CN" altLang="en-US" sz="2400" strike="noStrike" noProof="1">
              <a:solidFill>
                <a:schemeClr val="accent1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en-US" altLang="zh-CN" sz="2400" strike="noStrike" noProof="1"/>
              <a:t>2010</a:t>
            </a:r>
            <a:r>
              <a:rPr lang="zh-CN" altLang="en-US" sz="2400" strike="noStrike" noProof="1"/>
              <a:t>年微博热</a:t>
            </a:r>
            <a:endParaRPr lang="zh-CN" altLang="en-US" sz="2400" strike="noStrike" noProof="1"/>
          </a:p>
          <a:p>
            <a:pPr fontAlgn="base">
              <a:lnSpc>
                <a:spcPct val="100000"/>
              </a:lnSpc>
            </a:pPr>
            <a:r>
              <a:rPr lang="en-US" altLang="zh-CN" sz="2400" strike="noStrike" noProof="1"/>
              <a:t>2013</a:t>
            </a:r>
            <a:r>
              <a:rPr lang="zh-CN" altLang="en-US" sz="2400" strike="noStrike" noProof="1"/>
              <a:t>年微信热</a:t>
            </a:r>
            <a:endParaRPr lang="zh-CN" altLang="en-US" sz="2400" strike="noStrike" noProof="1"/>
          </a:p>
          <a:p>
            <a:pPr fontAlgn="base">
              <a:lnSpc>
                <a:spcPct val="100000"/>
              </a:lnSpc>
            </a:pPr>
            <a:r>
              <a:rPr lang="en-US" altLang="zh-CN" sz="2400" strike="noStrike" noProof="1"/>
              <a:t>2017</a:t>
            </a:r>
            <a:r>
              <a:rPr lang="zh-CN" altLang="en-US" sz="2400" strike="noStrike" noProof="1"/>
              <a:t>年</a:t>
            </a:r>
            <a:r>
              <a:rPr lang="en-US" altLang="zh-CN" sz="2400" strike="noStrike" noProof="1"/>
              <a:t>APP</a:t>
            </a:r>
            <a:r>
              <a:rPr lang="zh-CN" altLang="en-US" sz="2400" strike="noStrike" noProof="1"/>
              <a:t>热</a:t>
            </a:r>
            <a:endParaRPr lang="zh-CN" altLang="en-US" sz="2400" strike="noStrike" noProof="1"/>
          </a:p>
          <a:p>
            <a:pPr fontAlgn="base">
              <a:lnSpc>
                <a:spcPct val="100000"/>
              </a:lnSpc>
            </a:pPr>
            <a:r>
              <a:rPr lang="en-US" altLang="zh-CN" sz="2400" strike="noStrike" noProof="1"/>
              <a:t>2019</a:t>
            </a:r>
            <a:r>
              <a:rPr lang="zh-CN" altLang="en-US" sz="2400" strike="noStrike" noProof="1"/>
              <a:t>年短视频热</a:t>
            </a:r>
            <a:endParaRPr lang="zh-CN" altLang="en-US" sz="2400" strike="noStrike" noProof="1"/>
          </a:p>
          <a:p>
            <a:pPr fontAlgn="base">
              <a:lnSpc>
                <a:spcPct val="100000"/>
              </a:lnSpc>
            </a:pPr>
            <a:r>
              <a:rPr lang="en-US" altLang="zh-CN" sz="2400" strike="noStrike" noProof="1"/>
              <a:t>2020</a:t>
            </a:r>
            <a:r>
              <a:rPr lang="zh-CN" altLang="en-US" sz="2400" strike="noStrike" noProof="1"/>
              <a:t>？网络语音社交媒体？</a:t>
            </a:r>
            <a:endParaRPr lang="zh-CN" altLang="en-US" sz="2400" strike="noStrike" noProof="1"/>
          </a:p>
        </p:txBody>
      </p:sp>
      <p:sp>
        <p:nvSpPr>
          <p:cNvPr id="28677" name="Rectangle 5"/>
          <p:cNvSpPr>
            <a:spLocks noGrp="1"/>
          </p:cNvSpPr>
          <p:nvPr/>
        </p:nvSpPr>
        <p:spPr>
          <a:xfrm>
            <a:off x="5074920" y="975360"/>
            <a:ext cx="3816350" cy="4849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marL="342900" indent="-342900">
              <a:spcBef>
                <a:spcPct val="20000"/>
              </a:spcBef>
              <a:buChar char="•"/>
            </a:pPr>
            <a:endParaRPr lang="zh-CN" altLang="en-US" sz="4000" dirty="0">
              <a:solidFill>
                <a:schemeClr val="accent3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chemeClr val="accent3"/>
                </a:solidFill>
                <a:effectLst/>
                <a:latin typeface="方正粗金陵简体" panose="02000000000000000000" charset="-122"/>
                <a:ea typeface="方正粗金陵简体" panose="02000000000000000000" charset="-122"/>
              </a:rPr>
              <a:t>以新闻为中心</a:t>
            </a:r>
            <a:endParaRPr lang="zh-CN" altLang="en-US" sz="2400" dirty="0">
              <a:solidFill>
                <a:schemeClr val="accent3"/>
              </a:solidFill>
              <a:effectLst/>
              <a:latin typeface="方正粗金陵简体" panose="02000000000000000000" charset="-122"/>
              <a:ea typeface="方正粗金陵简体" panose="02000000000000000000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chemeClr val="accent3"/>
                </a:solidFill>
                <a:effectLst/>
                <a:latin typeface="方正粗金陵简体" panose="02000000000000000000" charset="-122"/>
                <a:ea typeface="方正粗金陵简体" panose="02000000000000000000" charset="-122"/>
              </a:rPr>
              <a:t>以事件为中心</a:t>
            </a:r>
            <a:endParaRPr lang="zh-CN" altLang="en-US" sz="2400" dirty="0">
              <a:solidFill>
                <a:schemeClr val="accent3"/>
              </a:solidFill>
              <a:effectLst/>
              <a:latin typeface="方正粗金陵简体" panose="02000000000000000000" charset="-122"/>
              <a:ea typeface="方正粗金陵简体" panose="02000000000000000000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zh-CN" altLang="en-US" sz="2400" dirty="0">
              <a:solidFill>
                <a:schemeClr val="accent3"/>
              </a:solidFill>
              <a:effectLst/>
              <a:latin typeface="方正粗金陵简体" panose="02000000000000000000" charset="-122"/>
              <a:ea typeface="方正粗金陵简体" panose="02000000000000000000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chemeClr val="accent3"/>
                </a:solidFill>
                <a:effectLst/>
                <a:latin typeface="方正粗金陵简体" panose="02000000000000000000" charset="-122"/>
                <a:ea typeface="方正粗金陵简体" panose="02000000000000000000" charset="-122"/>
              </a:rPr>
              <a:t>以人为中心</a:t>
            </a:r>
            <a:endParaRPr lang="zh-CN" altLang="en-US" sz="2400" dirty="0">
              <a:solidFill>
                <a:schemeClr val="accent3"/>
              </a:solidFill>
              <a:effectLst/>
              <a:latin typeface="方正粗金陵简体" panose="02000000000000000000" charset="-122"/>
              <a:ea typeface="方正粗金陵简体" panose="02000000000000000000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har char="•"/>
            </a:pPr>
            <a:endParaRPr lang="zh-CN" altLang="en-US" sz="2400" dirty="0">
              <a:solidFill>
                <a:schemeClr val="accent3"/>
              </a:solidFill>
              <a:effectLst/>
              <a:latin typeface="方正粗金陵简体" panose="02000000000000000000" charset="-122"/>
              <a:ea typeface="方正粗金陵简体" panose="02000000000000000000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chemeClr val="accent3"/>
                </a:solidFill>
                <a:effectLst/>
                <a:latin typeface="方正粗金陵简体" panose="02000000000000000000" charset="-122"/>
                <a:ea typeface="方正粗金陵简体" panose="02000000000000000000" charset="-122"/>
              </a:rPr>
              <a:t>以信息为中心</a:t>
            </a:r>
            <a:endParaRPr lang="zh-CN" altLang="en-US" sz="2400" dirty="0">
              <a:solidFill>
                <a:schemeClr val="accent3"/>
              </a:solidFill>
              <a:effectLst/>
              <a:latin typeface="方正粗金陵简体" panose="02000000000000000000" charset="-122"/>
              <a:ea typeface="方正粗金陵简体" panose="02000000000000000000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zh-CN" altLang="en-US" sz="2400" dirty="0">
              <a:solidFill>
                <a:schemeClr val="accent3"/>
              </a:solidFill>
              <a:effectLst/>
              <a:latin typeface="方正粗金陵简体" panose="02000000000000000000" charset="-122"/>
              <a:ea typeface="方正粗金陵简体" panose="02000000000000000000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chemeClr val="accent3"/>
                </a:solidFill>
                <a:effectLst/>
                <a:latin typeface="方正粗金陵简体" panose="02000000000000000000" charset="-122"/>
                <a:ea typeface="方正粗金陵简体" panose="02000000000000000000" charset="-122"/>
              </a:rPr>
              <a:t>以社交网络为中心</a:t>
            </a:r>
            <a:endParaRPr lang="zh-CN" altLang="en-US" sz="2400" dirty="0">
              <a:solidFill>
                <a:schemeClr val="accent3"/>
              </a:solidFill>
              <a:latin typeface="方正粗金陵简体" panose="02000000000000000000" charset="-122"/>
              <a:ea typeface="方正粗金陵简体" panose="02000000000000000000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endParaRPr lang="zh-CN" altLang="en-US" sz="2400" dirty="0">
              <a:solidFill>
                <a:schemeClr val="accent3"/>
              </a:solidFill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65175" y="175260"/>
            <a:ext cx="78955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ea typeface="宋体" panose="02010600030101010101" pitchFamily="2" charset="-122"/>
              </a:rPr>
              <a:t>中国互联网治理制度</a:t>
            </a:r>
            <a:r>
              <a:rPr lang="zh-CN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的</a:t>
            </a:r>
            <a:r>
              <a:rPr lang="zh-CN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ea typeface="宋体" panose="02010600030101010101" pitchFamily="2" charset="-122"/>
              </a:rPr>
              <a:t>变迁</a:t>
            </a:r>
            <a:endParaRPr lang="zh-CN" altLang="en-US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81915" y="932815"/>
          <a:ext cx="8982710" cy="501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850"/>
                <a:gridCol w="1943100"/>
                <a:gridCol w="2375535"/>
                <a:gridCol w="1911350"/>
                <a:gridCol w="1412875"/>
              </a:tblGrid>
              <a:tr h="627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发展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阶段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互联网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特征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治理机构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治理侧重点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治理方式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1994-1997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基础设施建设，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传统媒体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初步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上网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公安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部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为主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关注基础设施和安全联网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旁观、尝试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1998-2004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以事件</a:t>
                      </a: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+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人为中心，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媒体属性凸显：门户网站等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信息产业部为主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关注网络新闻、出版、视频、论坛等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媒体拟制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8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2005-200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以信息为中心，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社交属性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显现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：博客、SNS等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网络协调小组+信息产业部为主的多部门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关注实名制、信息备案、网络新闻等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端点控制+媒体拟制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1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2009至今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以社交网络为中心的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网络社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会：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Times New Roman" panose="02020603050405020304" charset="0"/>
                        </a:rPr>
                        <a:t>微博、微信等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网信领导小组/委员会+工信部（前）/网信办（后）为主的多部门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宋体" panose="02010600030101010101" pitchFamily="2" charset="-122"/>
                        </a:rPr>
                        <a:t>网络信息、网络安全和网络社会管理等领域的综合立法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庞中华简体 V2007" panose="02000600000000000000" charset="-122"/>
                          <a:ea typeface="庞中华简体 V2007" panose="02000600000000000000" charset="-122"/>
                          <a:cs typeface="庞中华简体 V2007" panose="02000600000000000000" charset="-122"/>
                        </a:rPr>
                        <a:t>端点控制+媒体拟制进一步完善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庞中华简体 V2007" panose="02000600000000000000" charset="-122"/>
                        <a:ea typeface="庞中华简体 V2007" panose="02000600000000000000" charset="-122"/>
                        <a:cs typeface="庞中华简体 V2007" panose="02000600000000000000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anchor="ctr"/>
          <a:p>
            <a:endParaRPr lang="zh-CN" altLang="en-US" dirty="0"/>
          </a:p>
        </p:txBody>
      </p:sp>
      <p:pic>
        <p:nvPicPr>
          <p:cNvPr id="71683" name="Picture 3"/>
          <p:cNvPicPr>
            <a:picLocks noChangeAspect="1"/>
          </p:cNvPicPr>
          <p:nvPr>
            <p:ph idx="1"/>
          </p:nvPr>
        </p:nvPicPr>
        <p:blipFill>
          <a:blip r:embed="rId1"/>
          <a:srcRect l="3424" t="9932" r="3624" b="16656"/>
          <a:stretch>
            <a:fillRect/>
          </a:stretch>
        </p:blipFill>
        <p:spPr>
          <a:xfrm>
            <a:off x="0" y="-4445"/>
            <a:ext cx="9109075" cy="5922010"/>
          </a:xfr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1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3440</Words>
  <Application>WPS 演示</Application>
  <PresentationFormat/>
  <Paragraphs>443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方正榜书楷简体</vt:lpstr>
      <vt:lpstr>方正粗金陵简体</vt:lpstr>
      <vt:lpstr>方正屏显雅宋简体</vt:lpstr>
      <vt:lpstr>微软雅黑</vt:lpstr>
      <vt:lpstr>华文细黑</vt:lpstr>
      <vt:lpstr>Times New Roman</vt:lpstr>
      <vt:lpstr>庞中华简体 V2007</vt:lpstr>
      <vt:lpstr>Calibri</vt:lpstr>
      <vt:lpstr>Arial Unicode MS</vt:lpstr>
      <vt:lpstr>楷体</vt:lpstr>
      <vt:lpstr>方正新书宋简体</vt:lpstr>
      <vt:lpstr>Century Gothic</vt:lpstr>
      <vt:lpstr>Office 主题</vt:lpstr>
      <vt:lpstr>当大老鹰遇见小兔子 互联网治理制度的建构与变迁 </vt:lpstr>
      <vt:lpstr>PowerPoint 演示文稿</vt:lpstr>
      <vt:lpstr>PowerPoint 演示文稿</vt:lpstr>
      <vt:lpstr>PowerPoint 演示文稿</vt:lpstr>
      <vt:lpstr>课程提纲</vt:lpstr>
      <vt:lpstr>历史制度主义</vt:lpstr>
      <vt:lpstr>网络媒体的发展</vt:lpstr>
      <vt:lpstr>PowerPoint 演示文稿</vt:lpstr>
      <vt:lpstr>PowerPoint 演示文稿</vt:lpstr>
      <vt:lpstr>亨廷顿—变革中的社会秩序</vt:lpstr>
      <vt:lpstr>国家与社会关系</vt:lpstr>
      <vt:lpstr>政务新媒体的三重境界</vt:lpstr>
      <vt:lpstr>我国互联网治理制度变迁的特点</vt:lpstr>
      <vt:lpstr>PowerPoint 演示文稿</vt:lpstr>
      <vt:lpstr>PowerPoint 演示文稿</vt:lpstr>
      <vt:lpstr>中美关系是所有问题的本质动力</vt:lpstr>
      <vt:lpstr>美英日中GDP占世界比例</vt:lpstr>
      <vt:lpstr>PowerPoint 演示文稿</vt:lpstr>
      <vt:lpstr>PowerPoint 演示文稿</vt:lpstr>
      <vt:lpstr>加入路径： ICANN框架下中国的有限影响</vt:lpstr>
      <vt:lpstr>加入后变革路径： 联合国WSIS框架下中国作用扩大</vt:lpstr>
      <vt:lpstr>共建路径： 通过双边与多边机制增强自主性</vt:lpstr>
      <vt:lpstr>单独创建路径： 借助世界互联网大会提出中国方案</vt:lpstr>
      <vt:lpstr>PowerPoint 演示文稿</vt:lpstr>
      <vt:lpstr>路径比较、分析与展望</vt:lpstr>
      <vt:lpstr>新冠疫情会成为 国际互联网治理制度变迁的新节点吗</vt:lpstr>
      <vt:lpstr>PowerPoint 演示文稿</vt:lpstr>
      <vt:lpstr>当大老鹰遇见小兔子 互联网治理制度的建构与变迁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曾润喜 Runxi@UTAustin</cp:lastModifiedBy>
  <cp:revision>215</cp:revision>
  <dcterms:created xsi:type="dcterms:W3CDTF">2020-07-07T12:05:00Z</dcterms:created>
  <dcterms:modified xsi:type="dcterms:W3CDTF">2020-07-16T10:58:29Z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2052-10.8.2.7072</vt:lpwstr>
  </property>
</Properties>
</file>